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257" r:id="rId2"/>
    <p:sldId id="2706" r:id="rId3"/>
    <p:sldId id="410" r:id="rId4"/>
    <p:sldId id="412" r:id="rId5"/>
    <p:sldId id="411" r:id="rId6"/>
    <p:sldId id="406" r:id="rId7"/>
    <p:sldId id="2707" r:id="rId8"/>
    <p:sldId id="2776" r:id="rId9"/>
    <p:sldId id="2781" r:id="rId10"/>
    <p:sldId id="2782" r:id="rId11"/>
    <p:sldId id="2784" r:id="rId12"/>
    <p:sldId id="2780" r:id="rId13"/>
    <p:sldId id="2785" r:id="rId14"/>
    <p:sldId id="2788" r:id="rId15"/>
    <p:sldId id="2789" r:id="rId16"/>
    <p:sldId id="2783" r:id="rId17"/>
    <p:sldId id="2777" r:id="rId18"/>
    <p:sldId id="2778" r:id="rId19"/>
    <p:sldId id="2779" r:id="rId20"/>
    <p:sldId id="2760" r:id="rId21"/>
    <p:sldId id="2762" r:id="rId22"/>
    <p:sldId id="2761" r:id="rId23"/>
    <p:sldId id="2763" r:id="rId24"/>
    <p:sldId id="2732" r:id="rId25"/>
    <p:sldId id="2733" r:id="rId26"/>
    <p:sldId id="2764" r:id="rId27"/>
    <p:sldId id="2767" r:id="rId28"/>
    <p:sldId id="2768" r:id="rId29"/>
    <p:sldId id="2801" r:id="rId30"/>
    <p:sldId id="2791" r:id="rId31"/>
    <p:sldId id="2797" r:id="rId32"/>
    <p:sldId id="2798" r:id="rId33"/>
    <p:sldId id="2795" r:id="rId34"/>
    <p:sldId id="2796" r:id="rId35"/>
    <p:sldId id="2769" r:id="rId36"/>
    <p:sldId id="2800" r:id="rId37"/>
    <p:sldId id="2799" r:id="rId38"/>
    <p:sldId id="2793" r:id="rId39"/>
    <p:sldId id="2794" r:id="rId40"/>
    <p:sldId id="2790" r:id="rId41"/>
    <p:sldId id="2745" r:id="rId42"/>
    <p:sldId id="2746" r:id="rId43"/>
    <p:sldId id="2751" r:id="rId44"/>
    <p:sldId id="2752" r:id="rId45"/>
    <p:sldId id="420" r:id="rId46"/>
    <p:sldId id="421" r:id="rId47"/>
    <p:sldId id="422" r:id="rId48"/>
    <p:sldId id="423" r:id="rId49"/>
    <p:sldId id="435" r:id="rId50"/>
    <p:sldId id="451" r:id="rId51"/>
    <p:sldId id="389" r:id="rId52"/>
    <p:sldId id="438" r:id="rId53"/>
    <p:sldId id="439" r:id="rId54"/>
    <p:sldId id="2747" r:id="rId55"/>
    <p:sldId id="444" r:id="rId56"/>
    <p:sldId id="445" r:id="rId57"/>
    <p:sldId id="447" r:id="rId58"/>
    <p:sldId id="446" r:id="rId59"/>
    <p:sldId id="448" r:id="rId60"/>
    <p:sldId id="450" r:id="rId61"/>
    <p:sldId id="2748" r:id="rId62"/>
    <p:sldId id="397" r:id="rId63"/>
    <p:sldId id="2754" r:id="rId64"/>
    <p:sldId id="452" r:id="rId65"/>
    <p:sldId id="2753" r:id="rId66"/>
    <p:sldId id="455" r:id="rId67"/>
    <p:sldId id="456" r:id="rId68"/>
    <p:sldId id="463" r:id="rId69"/>
    <p:sldId id="459" r:id="rId70"/>
    <p:sldId id="2750" r:id="rId71"/>
    <p:sldId id="306" r:id="rId72"/>
    <p:sldId id="2755" r:id="rId73"/>
    <p:sldId id="2756" r:id="rId74"/>
    <p:sldId id="2757" r:id="rId75"/>
    <p:sldId id="2758" r:id="rId76"/>
    <p:sldId id="2759" r:id="rId77"/>
    <p:sldId id="347" r:id="rId78"/>
    <p:sldId id="342" r:id="rId79"/>
    <p:sldId id="424" r:id="rId80"/>
    <p:sldId id="425" r:id="rId81"/>
    <p:sldId id="426" r:id="rId82"/>
    <p:sldId id="427" r:id="rId83"/>
    <p:sldId id="484" r:id="rId84"/>
    <p:sldId id="305" r:id="rId85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88"/>
      <p:bold r:id="rId89"/>
    </p:embeddedFont>
    <p:embeddedFont>
      <p:font typeface="나눔고딕" panose="020D0604000000000000" pitchFamily="34" charset="-127"/>
      <p:regular r:id="rId90"/>
      <p:bold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08456E"/>
    <a:srgbClr val="8DBDF7"/>
    <a:srgbClr val="3D3C3E"/>
    <a:srgbClr val="063656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0" autoAdjust="0"/>
    <p:restoredTop sz="86401" autoAdjust="0"/>
  </p:normalViewPr>
  <p:slideViewPr>
    <p:cSldViewPr snapToGrid="0">
      <p:cViewPr>
        <p:scale>
          <a:sx n="127" d="100"/>
          <a:sy n="127" d="100"/>
        </p:scale>
        <p:origin x="968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-1870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2018. 12. 11.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2018. 12. 11.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13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64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12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532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678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05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160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082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021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0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23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70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32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35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9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90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61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016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38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2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09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163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33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53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741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792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588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21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093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2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77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65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87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506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045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6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067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70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92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463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756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11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016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115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295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946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9320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0912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01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0831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647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484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8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53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289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5308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564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4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176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221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https://jundols.com/2016/01/19/amazon-alexa-%EB%B6%84%EC%84%9D/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0731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1410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140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7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52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528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48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853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2852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4635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930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333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99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963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6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388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605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1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hyo.jp/book/2017/978-4-7741-8814-0/support#supportDownloa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hyperlink" Target="https://datascienceintuition.wordpress.com/tag/pyth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hyperlink" Target="https://kr.mathworks.com/help/gads/example-finding-global-or-multiple-local-minima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ihyo.jp/book/2017/978-4-7741-8814-0/support#supportDownloa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hyo.jp/book/2017/978-4-7741-8814-0/support#supportDownloa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ihyo.jp/book/2017/978-4-7741-8814-0/support#supportDownloa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ihyo.jp/book/2017/978-4-7741-8814-0/support#supportDownloa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kakao-it/30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kakao-it/30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r.mathworks.com/help/stats/machine-learning-in-matlab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juliemelton.com/2008/07/30/a-charmingly-normal-distribution-adventures-with-mystery-data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tiff"/><Relationship Id="rId4" Type="http://schemas.openxmlformats.org/officeDocument/2006/relationships/hyperlink" Target="https://developer.nvidia.com/discover/convolutional-neural-network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wand.com/en/Mediation_(statistics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3JQ3hYko51Y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westerndigital.com/machine-learning-pipeline-object-storage/supervised-learning-diagra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7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hyperlink" Target="http://www.google.co.kr/url?sa=i&amp;rct=j&amp;q=&amp;esrc=s&amp;source=images&amp;cd=&amp;cad=rja&amp;uact=8&amp;ved=0ahUKEwjAxdDiv8LTAhWIspQKHVexBNkQjRwIBw&amp;url=http://kchc.tistory.com/952&amp;psig=AFQjCNH9j3slIA61mt4AHTeT6AZU8oF5Pg&amp;ust=1493309018966568" TargetMode="External"/><Relationship Id="rId4" Type="http://schemas.openxmlformats.org/officeDocument/2006/relationships/image" Target="../media/image8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alexa-skills-kit" TargetMode="Externa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undols.com/2016/01/19/amazon-alexa-%EB%B6%84%EC%84%9D/" TargetMode="External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lideshare.net/YunhoMaeng/watson-voice-agent-ibm-devday" TargetMode="External"/><Relationship Id="rId4" Type="http://schemas.openxmlformats.org/officeDocument/2006/relationships/hyperlink" Target="https://www.youtube.com/watch?v=D5VN56jQMWM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news.jtbc.joins.com/article/article.aspx?news_id=NB10106361" TargetMode="External"/><Relationship Id="rId4" Type="http://schemas.openxmlformats.org/officeDocument/2006/relationships/image" Target="../media/image106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odbbang.com/ch/9126?e=22219519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icostacruz.com/cheatsheets/cron.html" TargetMode="Externa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google/grumpy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player.org/slide/1123781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://gihyo.jp/book/2017/978-4-7741-8814-0/support#supportDownload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wnMDvJ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xKDi9t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vimeo-repeat-speed/noonakfaafcdaagngpjehilgegefdima/related?hl=ko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ihyo.jp/book/2017/978-4-7741-8814-0/support#supportDownloa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2C206486-B021-A64E-93E7-E0F66E084A98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2018-11-06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0D3526-0668-9E40-B613-2E9E6816A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03" y="2193406"/>
            <a:ext cx="8406000" cy="1229908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ch13. Deep Learning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인공신경망의 수학적 이해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인공신경망은 결국에는 수많은 행렬 연산과 곱셈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미분의 연속이다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F74B9-1913-8640-B126-A472385E8E1C}"/>
              </a:ext>
            </a:extLst>
          </p:cNvPr>
          <p:cNvSpPr/>
          <p:nvPr/>
        </p:nvSpPr>
        <p:spPr>
          <a:xfrm>
            <a:off x="1590608" y="6060109"/>
            <a:ext cx="57893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요시유키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사다미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(2018),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한빛미디어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처음 배우는 딥러닝 수학</a:t>
            </a:r>
          </a:p>
          <a:p>
            <a:pPr marL="457200" indent="-457200" algn="ctr"/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  <a:hlinkClick r:id="rId3"/>
              </a:rPr>
              <a:t>http://gihyo.jp/book/2017/978-4-7741-8814-0/support#supportDownload</a:t>
            </a:r>
            <a:endParaRPr lang="en-US" altLang="ko" sz="1100">
              <a:solidFill>
                <a:srgbClr val="333333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457200" indent="-457200" algn="ctr"/>
            <a:r>
              <a:rPr lang="en-US" altLang="ko-KR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Image Processing and Neural Networks Intuition: Part 2</a:t>
            </a:r>
          </a:p>
          <a:p>
            <a:pPr marL="457200" indent="-457200" algn="ctr"/>
            <a:r>
              <a:rPr lang="en-US" altLang="ko-KR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  <a:hlinkClick r:id="rId4"/>
              </a:rPr>
              <a:t>https://datascienceintuition.wordpress.com/tag/python</a:t>
            </a:r>
            <a:r>
              <a:rPr lang="en-US" altLang="ko-KR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endParaRPr lang="en-US" altLang="ko" sz="1100">
              <a:solidFill>
                <a:srgbClr val="333333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831B3308-423C-7B48-813F-EC5551F84246}"/>
              </a:ext>
            </a:extLst>
          </p:cNvPr>
          <p:cNvSpPr/>
          <p:nvPr/>
        </p:nvSpPr>
        <p:spPr>
          <a:xfrm>
            <a:off x="374300" y="1407804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임계값을 인공신경망에서는 편향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bias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각 입력에 대한 가중치까지 고려하면 아래의 수식이 유도되고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이러한 가중 입력은 두 벡터의 내적으로 나타낼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20CB2-4E26-2B4F-B4BF-4C004DD20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17" y="2378480"/>
            <a:ext cx="7475912" cy="307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11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인공신경망의 수학적 이해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인공신경망은 결국에는 수많은 행렬 연산과 곱셈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미분의 연속이다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831B3308-423C-7B48-813F-EC5551F84246}"/>
              </a:ext>
            </a:extLst>
          </p:cNvPr>
          <p:cNvSpPr/>
          <p:nvPr/>
        </p:nvSpPr>
        <p:spPr>
          <a:xfrm>
            <a:off x="374300" y="1407804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차원과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차원 공간의 벡터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Vector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차원으로 확장하여 일반화 한 것이 텐서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Tensor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벡터 계산을 단순화 하기 위해 동일한 성질의 벡터들을 행렬로 표기한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1B0F9-5E5B-F340-B550-17EEA72D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99" y="2598891"/>
            <a:ext cx="3830264" cy="2878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A4B625-E44B-6A45-99D5-BD0DD876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438" y="2308656"/>
            <a:ext cx="3830264" cy="3209140"/>
          </a:xfrm>
          <a:prstGeom prst="rect">
            <a:avLst/>
          </a:prstGeom>
        </p:spPr>
      </p:pic>
      <p:sp>
        <p:nvSpPr>
          <p:cNvPr id="12" name="직사각형 16">
            <a:extLst>
              <a:ext uri="{FF2B5EF4-FFF2-40B4-BE49-F238E27FC236}">
                <a16:creationId xmlns:a16="http://schemas.microsoft.com/office/drawing/2014/main" id="{58BFFF8C-3FDF-F244-AC61-6AF83198F9E5}"/>
              </a:ext>
            </a:extLst>
          </p:cNvPr>
          <p:cNvSpPr/>
          <p:nvPr/>
        </p:nvSpPr>
        <p:spPr>
          <a:xfrm>
            <a:off x="5183612" y="5517796"/>
            <a:ext cx="3341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Tensor</a:t>
            </a:r>
          </a:p>
        </p:txBody>
      </p:sp>
      <p:sp>
        <p:nvSpPr>
          <p:cNvPr id="13" name="직사각형 16">
            <a:extLst>
              <a:ext uri="{FF2B5EF4-FFF2-40B4-BE49-F238E27FC236}">
                <a16:creationId xmlns:a16="http://schemas.microsoft.com/office/drawing/2014/main" id="{360774C5-096C-0540-8364-A9839C8B8512}"/>
              </a:ext>
            </a:extLst>
          </p:cNvPr>
          <p:cNvSpPr/>
          <p:nvPr/>
        </p:nvSpPr>
        <p:spPr>
          <a:xfrm>
            <a:off x="862648" y="5517796"/>
            <a:ext cx="3341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68984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인공신경망의 수학적 이해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인공신경망은 결국에는 수많은 행렬 연산과 곱셈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미분의 연속이다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831B3308-423C-7B48-813F-EC5551F84246}"/>
              </a:ext>
            </a:extLst>
          </p:cNvPr>
          <p:cNvSpPr/>
          <p:nvPr/>
        </p:nvSpPr>
        <p:spPr>
          <a:xfrm>
            <a:off x="374300" y="1407804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입력층에서는 원하는 데이터들을 벡터화 하여 입력하고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은닉층에서는 수많은 뉴런들의 조합과 가중치에 따라 미분 계산을 하여 최종적으로 출력층에서 결과로의 판단을 진행한다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E109F-247E-EB41-8360-B352268D6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55" y="2113286"/>
            <a:ext cx="5616889" cy="405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9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인공신경망의 수학적 이해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인공신경망은 결국에는 수많은 행렬 연산과 곱셈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미분의 연속이다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831B3308-423C-7B48-813F-EC5551F84246}"/>
              </a:ext>
            </a:extLst>
          </p:cNvPr>
          <p:cNvSpPr/>
          <p:nvPr/>
        </p:nvSpPr>
        <p:spPr>
          <a:xfrm>
            <a:off x="374300" y="1407804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학습을 진행할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인공신경망에 의해 제대로 예측이 이루어지지 않았을 때의 오차의 합이 최소화 하는 방향으로 모델이 생성된다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가장 일반적으로 사용되는 것이 경사하강법으로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접선의 기울기가 최소가 되는 지점을 찾는 것을 목표로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 때에 미분이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9BFCD-EA93-D347-A699-781A8F853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1" y="2815847"/>
            <a:ext cx="4089163" cy="311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4DE13C-8BB6-C546-8D44-E4EB6413F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677" y="2624517"/>
            <a:ext cx="4476802" cy="3581442"/>
          </a:xfrm>
          <a:prstGeom prst="rect">
            <a:avLst/>
          </a:prstGeom>
        </p:spPr>
      </p:pic>
      <p:sp>
        <p:nvSpPr>
          <p:cNvPr id="12" name="직사각형 16">
            <a:extLst>
              <a:ext uri="{FF2B5EF4-FFF2-40B4-BE49-F238E27FC236}">
                <a16:creationId xmlns:a16="http://schemas.microsoft.com/office/drawing/2014/main" id="{E9F0CBA6-D8FE-FC4A-86C5-F9374ADF0202}"/>
              </a:ext>
            </a:extLst>
          </p:cNvPr>
          <p:cNvSpPr/>
          <p:nvPr/>
        </p:nvSpPr>
        <p:spPr>
          <a:xfrm>
            <a:off x="5173564" y="6161724"/>
            <a:ext cx="3341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경사하강법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Gradient Descent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3" name="직사각형 16">
            <a:extLst>
              <a:ext uri="{FF2B5EF4-FFF2-40B4-BE49-F238E27FC236}">
                <a16:creationId xmlns:a16="http://schemas.microsoft.com/office/drawing/2014/main" id="{39EA5763-E1CA-404D-BFA1-5C47394C74E0}"/>
              </a:ext>
            </a:extLst>
          </p:cNvPr>
          <p:cNvSpPr/>
          <p:nvPr/>
        </p:nvSpPr>
        <p:spPr>
          <a:xfrm>
            <a:off x="575933" y="6161724"/>
            <a:ext cx="3341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미분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88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1685F-0A6F-2A42-85A6-CCE45AB0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0" y="2417790"/>
            <a:ext cx="5054321" cy="3790741"/>
          </a:xfrm>
          <a:prstGeom prst="rect">
            <a:avLst/>
          </a:prstGeom>
        </p:spPr>
      </p:pic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인공신경망의 수학적 이해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인공신경망은 결국에는 수많은 행렬 연산과 곱셈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미분의 연속이다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F74B9-1913-8640-B126-A472385E8E1C}"/>
              </a:ext>
            </a:extLst>
          </p:cNvPr>
          <p:cNvSpPr/>
          <p:nvPr/>
        </p:nvSpPr>
        <p:spPr>
          <a:xfrm>
            <a:off x="1611000" y="6493676"/>
            <a:ext cx="63576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  <a:hlinkClick r:id="rId4"/>
              </a:rPr>
              <a:t>https://kr.mathworks.com/help/gads/example-finding-global-or-multiple-local-minima.html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endParaRPr lang="en-US" altLang="ko" sz="1100">
              <a:solidFill>
                <a:srgbClr val="333333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831B3308-423C-7B48-813F-EC5551F84246}"/>
              </a:ext>
            </a:extLst>
          </p:cNvPr>
          <p:cNvSpPr/>
          <p:nvPr/>
        </p:nvSpPr>
        <p:spPr>
          <a:xfrm>
            <a:off x="374300" y="1407804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경사하강법 역시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다차원에 대해 이루어질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변수가 여러개 있을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어떤 변수를 미분할지 명시하는 것을 편미분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Partial Derivative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과정에서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Learning Rate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적절한 값으로 설정하지 않으면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Local Minima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빠지거나 연산이 너무 늦어질 가능성이 높다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E9F0CBA6-D8FE-FC4A-86C5-F9374ADF0202}"/>
              </a:ext>
            </a:extLst>
          </p:cNvPr>
          <p:cNvSpPr/>
          <p:nvPr/>
        </p:nvSpPr>
        <p:spPr>
          <a:xfrm>
            <a:off x="1317276" y="6036562"/>
            <a:ext cx="3341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경사하강법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Gradient Descent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82BD6-9A05-BC49-AE8D-B3ABE5E6E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315" y="2862018"/>
            <a:ext cx="3497164" cy="2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인공신경망의 수학적 이해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인공신경망은 결국에는 수많은 행렬 연산과 곱셈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미분의 연속이다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831B3308-423C-7B48-813F-EC5551F84246}"/>
              </a:ext>
            </a:extLst>
          </p:cNvPr>
          <p:cNvSpPr/>
          <p:nvPr/>
        </p:nvSpPr>
        <p:spPr>
          <a:xfrm>
            <a:off x="374300" y="1407804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출력값이 기대값보다 얼마나 벗어났는지를 측정하는 손실함수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Cost Function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산출된 손실 점수에 의해 가중치 값을 조금씩 조정하면서 신경망은 정교해진다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이러한 수정 과정을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Optimizer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담당하는데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 과정을 역전파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Backpropagation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역전파는 최종 손실값에서 부터 각 파라미터가 기여한 정도를 계산하기 위해 미적분의 연쇄 법칙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Chain Rule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사용하여 최상위 층에서 부터 하위층까지 거꾸로 계산됩니다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B1875-4E61-E543-ACCB-E30B12DC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63" y="2666603"/>
            <a:ext cx="5627848" cy="3928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095741-3284-9C40-AF38-759133EFA87C}"/>
              </a:ext>
            </a:extLst>
          </p:cNvPr>
          <p:cNvSpPr/>
          <p:nvPr/>
        </p:nvSpPr>
        <p:spPr>
          <a:xfrm>
            <a:off x="2177487" y="659547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/>
              <a:t>Chollet, F. (2017). Deep learning with python. Manning Publications Co..</a:t>
            </a:r>
          </a:p>
        </p:txBody>
      </p:sp>
    </p:spTree>
    <p:extLst>
      <p:ext uri="{BB962C8B-B14F-4D97-AF65-F5344CB8AC3E}">
        <p14:creationId xmlns:p14="http://schemas.microsoft.com/office/powerpoint/2010/main" val="3248126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인공신경망의 수학적 이해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인공신경망은 결국에는 수많은 행렬 연산과 곱셈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미분의 연속이다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F74B9-1913-8640-B126-A472385E8E1C}"/>
              </a:ext>
            </a:extLst>
          </p:cNvPr>
          <p:cNvSpPr/>
          <p:nvPr/>
        </p:nvSpPr>
        <p:spPr>
          <a:xfrm>
            <a:off x="1590608" y="6380034"/>
            <a:ext cx="57893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요시유키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사다미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(2018),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한빛미디어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처음 배우는 딥러닝 수학</a:t>
            </a:r>
          </a:p>
          <a:p>
            <a:pPr marL="457200" indent="-457200" algn="ctr"/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  <a:hlinkClick r:id="rId3"/>
              </a:rPr>
              <a:t>http://gihyo.jp/book/2017/978-4-7741-8814-0/support#supportDownload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endParaRPr lang="en-US" altLang="ko" sz="1100">
              <a:solidFill>
                <a:srgbClr val="333333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1970142-DBD2-0945-BA0F-5E1892952F4C}"/>
              </a:ext>
            </a:extLst>
          </p:cNvPr>
          <p:cNvGrpSpPr/>
          <p:nvPr/>
        </p:nvGrpSpPr>
        <p:grpSpPr>
          <a:xfrm>
            <a:off x="1319065" y="1676020"/>
            <a:ext cx="6233615" cy="4620984"/>
            <a:chOff x="1319065" y="1746358"/>
            <a:chExt cx="6233615" cy="46209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8DD272-C7B9-C441-A012-A98B70DD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1380" y="1879356"/>
              <a:ext cx="6111300" cy="44879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18E261-7118-EE4F-92C9-7F900D22682F}"/>
                </a:ext>
              </a:extLst>
            </p:cNvPr>
            <p:cNvSpPr/>
            <p:nvPr/>
          </p:nvSpPr>
          <p:spPr>
            <a:xfrm>
              <a:off x="1319065" y="1746358"/>
              <a:ext cx="1695439" cy="712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864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인공신경망의 수학적 이해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ANN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은 뉴런에서 착안하여 무수히 많은 수학적 연산을 통해 원하는 결과를 도출하는 방법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F74B9-1913-8640-B126-A472385E8E1C}"/>
              </a:ext>
            </a:extLst>
          </p:cNvPr>
          <p:cNvSpPr/>
          <p:nvPr/>
        </p:nvSpPr>
        <p:spPr>
          <a:xfrm>
            <a:off x="1590608" y="6380034"/>
            <a:ext cx="57893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요시유키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사다미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(2018),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한빛미디어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처음 배우는 딥러닝 수학</a:t>
            </a:r>
          </a:p>
          <a:p>
            <a:pPr marL="457200" indent="-457200" algn="ctr"/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  <a:hlinkClick r:id="rId3"/>
              </a:rPr>
              <a:t>http://gihyo.jp/book/2017/978-4-7741-8814-0/support#supportDownload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endParaRPr lang="en-US" altLang="ko" sz="1100">
              <a:solidFill>
                <a:srgbClr val="333333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311A261-B32A-9546-B6F6-9ADAB771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3994"/>
            <a:ext cx="9144000" cy="5164358"/>
          </a:xfrm>
          <a:prstGeom prst="rect">
            <a:avLst/>
          </a:prstGeom>
        </p:spPr>
      </p:pic>
      <p:sp>
        <p:nvSpPr>
          <p:cNvPr id="11" name="직사각형 16">
            <a:extLst>
              <a:ext uri="{FF2B5EF4-FFF2-40B4-BE49-F238E27FC236}">
                <a16:creationId xmlns:a16="http://schemas.microsoft.com/office/drawing/2014/main" id="{58EA3C79-B948-7F49-BEAE-7407225B0038}"/>
              </a:ext>
            </a:extLst>
          </p:cNvPr>
          <p:cNvSpPr/>
          <p:nvPr/>
        </p:nvSpPr>
        <p:spPr>
          <a:xfrm>
            <a:off x="374300" y="140780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와쿠이 요시유키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(2018)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수학적 이해를 위해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엑셀로 간단한 숫자 인식 알고리즘을 구현하였다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274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인공신경망의 수학적 이해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ANN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은 뉴런에서 착안하여 무수히 많은 수학적 연산을 통해 원하는 결과를 도출하는 방법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F74B9-1913-8640-B126-A472385E8E1C}"/>
              </a:ext>
            </a:extLst>
          </p:cNvPr>
          <p:cNvSpPr/>
          <p:nvPr/>
        </p:nvSpPr>
        <p:spPr>
          <a:xfrm>
            <a:off x="1590608" y="6380034"/>
            <a:ext cx="57893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요시유키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사다미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(2018),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한빛미디어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처음 배우는 딥러닝 수학</a:t>
            </a:r>
          </a:p>
          <a:p>
            <a:pPr marL="457200" indent="-457200" algn="ctr"/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  <a:hlinkClick r:id="rId3"/>
              </a:rPr>
              <a:t>http://gihyo.jp/book/2017/978-4-7741-8814-0/support#supportDownload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endParaRPr lang="en-US" altLang="ko" sz="1100">
              <a:solidFill>
                <a:srgbClr val="333333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58EA3C79-B948-7F49-BEAE-7407225B0038}"/>
              </a:ext>
            </a:extLst>
          </p:cNvPr>
          <p:cNvSpPr/>
          <p:nvPr/>
        </p:nvSpPr>
        <p:spPr>
          <a:xfrm>
            <a:off x="374300" y="140780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와쿠이 요시유키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(2018)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수학적 이해를 위해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엑셀로 간단한 숫자 인식 알고리즘을 구현하였다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B570C-5C7A-9245-A559-F530ED7E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4" y="1543994"/>
            <a:ext cx="7870511" cy="52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40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인공신경망의 수학적 이해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ANN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은 뉴런에서 착안하여 무수히 많은 수학적 연산을 통해 원하는 결과를 도출하는 방법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F74B9-1913-8640-B126-A472385E8E1C}"/>
              </a:ext>
            </a:extLst>
          </p:cNvPr>
          <p:cNvSpPr/>
          <p:nvPr/>
        </p:nvSpPr>
        <p:spPr>
          <a:xfrm>
            <a:off x="1590608" y="6380034"/>
            <a:ext cx="57893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요시유키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사다미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(2018),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한빛미디어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처음 배우는 딥러닝 수학</a:t>
            </a:r>
          </a:p>
          <a:p>
            <a:pPr marL="457200" indent="-457200" algn="ctr"/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  <a:hlinkClick r:id="rId3"/>
              </a:rPr>
              <a:t>http://gihyo.jp/book/2017/978-4-7741-8814-0/support#supportDownload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endParaRPr lang="en-US" altLang="ko" sz="1100">
              <a:solidFill>
                <a:srgbClr val="333333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58EA3C79-B948-7F49-BEAE-7407225B0038}"/>
              </a:ext>
            </a:extLst>
          </p:cNvPr>
          <p:cNvSpPr/>
          <p:nvPr/>
        </p:nvSpPr>
        <p:spPr>
          <a:xfrm>
            <a:off x="374300" y="140780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와쿠이 요시유키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(2018)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수학적 이해를 위해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엑셀로 간단한 숫자 인식 알고리즘을 구현하였다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E9470-A8CD-CC45-9CDC-1D9CDA365CF1}"/>
              </a:ext>
            </a:extLst>
          </p:cNvPr>
          <p:cNvSpPr txBox="1"/>
          <p:nvPr/>
        </p:nvSpPr>
        <p:spPr>
          <a:xfrm>
            <a:off x="10299560" y="4441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47B098-5FBC-2949-9874-3D8FE5460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50" y="1577081"/>
            <a:ext cx="7063991" cy="514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9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Review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9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Deep Learning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의 정의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머신러닝의 알고리즘 중에서 인공신경망을 활용하는 분석을 통칭해서 딥러닝으로 분류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ANN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은닉 계층의 레이어를 두 개 이상 구현하는 경우를 심층신경망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(Deep Neural Network, DNN)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이라고 불렀는데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이를 줄여서 딥러닝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(Deep Learning)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으로 부르기 시작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04D8ADD9-09B7-FE47-9437-9D2EB9DFB243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B986476-500E-8D41-8FFD-23AF8AFAC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84" y="2261925"/>
            <a:ext cx="8330124" cy="31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6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강 인공지능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vs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약 인공지능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‘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범용 인공지능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’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과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‘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제한적 목적의 인공지능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’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으로 구분하는 것이 맞는 표현이라 생각됨</a:t>
            </a:r>
            <a:endParaRPr lang="ko" altLang="en-US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'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범용 인공지능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'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이란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분야에 상관없이 처음 보는 분야라 할지라도 사람처럼 어느 정도는 스스로 문제를 해결할 수 있는 것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'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제한적 목적의 인공지능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'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이란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특정 제한된 상황에서 동작하도록 설계된 모델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범용이냐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제한적이냐가 중요한 것이 아니라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성능이 사람을 넘어서느냐가 중요한 쟁점임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04D8ADD9-09B7-FE47-9437-9D2EB9DFB243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F5F5AD5-F2F9-5049-814D-E8ECDA51D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" t="12717" r="3093" b="12918"/>
          <a:stretch/>
        </p:blipFill>
        <p:spPr>
          <a:xfrm>
            <a:off x="1193692" y="2485022"/>
            <a:ext cx="6583196" cy="436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인과성에 우선하는 상관성의 수익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상관성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(Correlation)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이 인과성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(Causality)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으로 인정받으려면 다음의 세 가지 조건을 따라야 한다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" altLang="en-US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첫째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연속성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(Contiguity)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의미하는 원인과 결과의 공동변화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둘째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시간적 선후관계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(Temporal Precedence).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셋째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불변성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(Constant Conjunction)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보장하기 위한 외생변수의 제거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쉽게 말하면 결과가 다른 조건의 개입이 없는 상태에서 원인과 결과로 여겨지는 것들이 반드시 유의하게 서로 관계를 만들어야 한다고 이해하면 된다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04D8ADD9-09B7-FE47-9437-9D2EB9DFB243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6">
            <a:extLst>
              <a:ext uri="{FF2B5EF4-FFF2-40B4-BE49-F238E27FC236}">
                <a16:creationId xmlns:a16="http://schemas.microsoft.com/office/drawing/2014/main" id="{FE7D1164-158E-4C49-965E-B390E1730C93}"/>
              </a:ext>
            </a:extLst>
          </p:cNvPr>
          <p:cNvSpPr/>
          <p:nvPr/>
        </p:nvSpPr>
        <p:spPr>
          <a:xfrm>
            <a:off x="374299" y="4876282"/>
            <a:ext cx="8221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미국의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NFL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경기에서 워싱턴 레드스킨이 우승하면 공화당이 당선된다는 데이터를 보고 우리는 인과성이 있다고 하지 않는다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허나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충분한 성능을 내는 ‘상관성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(Correlation)’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‘인과성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(Causality)’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준하여 취급하며 의사결정을 내리는 데에 활용하기 시작했다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알파고의 묘수를 이후에 복기하며 의미를 부여 하듯이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약한 인과성의 연결고리는 실무에 도입을 진행한 뒤에 현장에서 찾아 해석을 덧붙이는 경우도 종종 보이곤 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30302-3B15-F949-A47A-8FADD9EB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2" y="2463282"/>
            <a:ext cx="4305300" cy="241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7B14C-BDD1-694C-AAE6-2B3C2DB4E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54"/>
          <a:stretch/>
        </p:blipFill>
        <p:spPr>
          <a:xfrm>
            <a:off x="5108496" y="2463282"/>
            <a:ext cx="3405961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42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설명 가능한 인공지능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(eXplainable Artificial Intelligence, XAI)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인공지능의 판단 과정을 알고 싶어하는 사람들의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Needs</a:t>
            </a:r>
            <a:endParaRPr lang="ko" altLang="en-US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자율주행차가 사고를 피할 수 없을 때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운전자의 안전과 보행자의 안전이라는 두 가지 상충되는 상황 속에 놓일 수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때 자율주행차가 내린 판단에 의해 우리는 교통사고의 희생자가 될 수도 생존자가 될 수도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인종과 성별 차별이 만연하던 시대의 데이터까지 학습한 채용 알고리즘은 서류전형에서 나도 모르게 불이익을 줄 수도 혜택을 줄 수도 있을 것이다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공장 가동을 통해 생산성을 높여야 하는 딥러닝 모델과 도시 전체의 환경 오염 물질 배출을 막는 딥러닝 모델이 서로 상충하는 상황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 인간의 안전을 해치지 않으리라는 보장이 있는가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?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04D8ADD9-09B7-FE47-9437-9D2EB9DFB243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D018DCA-FA1B-044D-9EEC-A16DBF45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54" y="3223686"/>
            <a:ext cx="6315726" cy="35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95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카카오의 딥러닝 기반 형태소 분석기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카카오는 딥러닝 기반 형태소 분석기를 오픈 소스로 공개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28613" y="6315807"/>
            <a:ext cx="3113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3"/>
              </a:rPr>
              <a:t>https://github.com/kakao/khaiii</a:t>
            </a:r>
          </a:p>
          <a:p>
            <a:pPr algn="ctr"/>
            <a:r>
              <a:rPr lang="en-US" sz="1400">
                <a:hlinkClick r:id="rId3"/>
              </a:rPr>
              <a:t>https://brunch.co.kr/@kakao-it/308</a:t>
            </a:r>
            <a:r>
              <a:rPr lang="ko-KR" altLang="en-US" sz="1400"/>
              <a:t> 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4B7A6-6097-584C-BB0D-F25E266C3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11" y="1378817"/>
            <a:ext cx="6635429" cy="49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7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카카오의 딥러닝 기반 형태소 분석기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카카오는 딥러닝 기반 형태소 분석기를 오픈 소스로 공개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28613" y="6315807"/>
            <a:ext cx="3113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3"/>
              </a:rPr>
              <a:t>https://github.com/kakao/khaiii</a:t>
            </a:r>
          </a:p>
          <a:p>
            <a:pPr algn="ctr"/>
            <a:r>
              <a:rPr lang="en-US" sz="1400">
                <a:hlinkClick r:id="rId3"/>
              </a:rPr>
              <a:t>https://brunch.co.kr/@kakao-it/308</a:t>
            </a:r>
            <a:r>
              <a:rPr lang="ko-KR" altLang="en-US" sz="1400"/>
              <a:t> </a:t>
            </a:r>
            <a:endParaRPr lang="en-US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C8969B-468A-2F45-A103-FC76971E0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32"/>
          <a:stretch/>
        </p:blipFill>
        <p:spPr>
          <a:xfrm>
            <a:off x="1211823" y="2341265"/>
            <a:ext cx="6546932" cy="3867137"/>
          </a:xfrm>
          <a:prstGeom prst="rect">
            <a:avLst/>
          </a:prstGeom>
        </p:spPr>
      </p:pic>
      <p:sp>
        <p:nvSpPr>
          <p:cNvPr id="11" name="직사각형 16">
            <a:extLst>
              <a:ext uri="{FF2B5EF4-FFF2-40B4-BE49-F238E27FC236}">
                <a16:creationId xmlns:a16="http://schemas.microsoft.com/office/drawing/2014/main" id="{515044AD-C031-0F48-BD93-1DD5D7F58869}"/>
              </a:ext>
            </a:extLst>
          </p:cNvPr>
          <p:cNvSpPr/>
          <p:nvPr/>
        </p:nvSpPr>
        <p:spPr>
          <a:xfrm>
            <a:off x="282290" y="1412739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최상위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5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위 중 비교적 작은 모델은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win=3, emb=150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으로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F-Score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값은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97.11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속도가 빠른 모델을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base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모델로 선정하였습니다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F-Score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값이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95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이상이면서 모델의 크기가 작은 모델은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win=3, emb=30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이며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F-Score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95.30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192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Deep Learning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5D378755-75F5-484A-9A90-73A022DFAF93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291088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8DCBF5-444D-0745-82A6-710913572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367183"/>
            <a:ext cx="3175000" cy="1473200"/>
          </a:xfrm>
          <a:prstGeom prst="rect">
            <a:avLst/>
          </a:prstGeom>
        </p:spPr>
      </p:pic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Tensorflow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머신러닝의 경우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아무리 많은 데이터를 학습시키더라도 정확도 향상에 한계가 오는 지점이 있었음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딥러닝은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머신러닝과는 달리 데이터의 양에 따른 성능 향상의 제한이 비교적 덜한편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10AE54B-EEF8-5542-A7F4-3B2F6428A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48" y="2443109"/>
            <a:ext cx="7333103" cy="415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5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7A60CF-7AB8-9843-BB45-151BAD20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66" y="2526837"/>
            <a:ext cx="7084648" cy="4191751"/>
          </a:xfrm>
          <a:prstGeom prst="rect">
            <a:avLst/>
          </a:prstGeom>
        </p:spPr>
      </p:pic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Keras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케라스는 딥러닝 모델을 간편하게 만들고 훈련시킬 수 있는 파이썬을 위한 딥러닝 프레임워크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케라스는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Tensorflow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백엔드로 사용하여 거의 모든 딥러닝 모델에 사용될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동일한 코드로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CPU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GPU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 사용가능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라이센스로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상업적인 프로젝트에도 사용가능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66EB46-8A7C-8747-BA14-9CAEBD053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52" y="1793093"/>
            <a:ext cx="2208227" cy="6403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8DEB6D-5A74-3640-9E8A-7BAC5AF013FB}"/>
              </a:ext>
            </a:extLst>
          </p:cNvPr>
          <p:cNvSpPr/>
          <p:nvPr/>
        </p:nvSpPr>
        <p:spPr>
          <a:xfrm>
            <a:off x="2177487" y="659547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/>
              <a:t>Chollet, F. (2017). Deep learning with python. Manning Publications Co..</a:t>
            </a:r>
          </a:p>
        </p:txBody>
      </p:sp>
    </p:spTree>
    <p:extLst>
      <p:ext uri="{BB962C8B-B14F-4D97-AF65-F5344CB8AC3E}">
        <p14:creationId xmlns:p14="http://schemas.microsoft.com/office/powerpoint/2010/main" val="351987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Keras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케라스는 딥러닝 모델을 간편하게 만들고 훈련시킬 수 있는 파이썬을 위한 딥러닝 프레임워크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Tensorflow 2.0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표준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API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Keras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지정되었음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D8DEB6D-5A74-3640-9E8A-7BAC5AF013FB}"/>
              </a:ext>
            </a:extLst>
          </p:cNvPr>
          <p:cNvSpPr/>
          <p:nvPr/>
        </p:nvSpPr>
        <p:spPr>
          <a:xfrm>
            <a:off x="2177487" y="659547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/>
              <a:t>Chollet, F. (2017). Deep learning with python. Manning Publications Co..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3033F-E684-6445-B608-FF60F93B6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37" y="1786985"/>
            <a:ext cx="46355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E2B34-3192-5E4A-8234-C4EE14463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537" y="2981672"/>
            <a:ext cx="45339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9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머신러닝이란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모델을 구축하는 하나의 수단으로서 조정 가능한 모수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(Parameter)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 데이터로부터 모델을 학습하는 방식을 말한다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FEC10-9D78-ED4C-A893-7FD76B57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1" y="2496511"/>
            <a:ext cx="8744398" cy="3697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1650074" y="6206785"/>
            <a:ext cx="60088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[1] VanderPlas, J. (2016). Python data science handbook: essential tools for working with data. " O'Reilly Media, Inc.".</a:t>
            </a:r>
          </a:p>
          <a:p>
            <a:r>
              <a:rPr lang="en-US" sz="1050"/>
              <a:t>[2] </a:t>
            </a:r>
            <a:r>
              <a:rPr lang="en-US" sz="1050">
                <a:hlinkClick r:id="rId4"/>
              </a:rPr>
              <a:t>https://kr.mathworks.com/help/stats/machine-learning-in-matlab.html</a:t>
            </a:r>
            <a:r>
              <a:rPr lang="en-US" sz="1050"/>
              <a:t>  </a:t>
            </a:r>
          </a:p>
        </p:txBody>
      </p:sp>
      <p:sp>
        <p:nvSpPr>
          <p:cNvPr id="15" name="직사각형 16">
            <a:extLst>
              <a:ext uri="{FF2B5EF4-FFF2-40B4-BE49-F238E27FC236}">
                <a16:creationId xmlns:a16="http://schemas.microsoft.com/office/drawing/2014/main" id="{975833D5-D050-1E49-8CA0-16C3D3D80665}"/>
              </a:ext>
            </a:extLst>
          </p:cNvPr>
          <p:cNvSpPr/>
          <p:nvPr/>
        </p:nvSpPr>
        <p:spPr>
          <a:xfrm>
            <a:off x="374299" y="1520386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지도학습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Supervised Learning: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데이터의 측정된 특징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(Feature)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데이터와 관련된 레이블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(Label)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사이의 관계를 모델링 하는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대표적으로 분류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(Classification)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회귀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(Regression)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나뉜다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비지도 학습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Unsupvervised Learning: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레이블을 참조하지 않고 데이터 세트의 특징을 모델링 하는 것으로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종종 데이터 세트가 스스로 말하게 하는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대표적으로 군집화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(Clustering)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차원축소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(Deimensionality Reduction)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같은 작업을 포함한다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37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ANN(Artificial Neural Network,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인공신경망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with MNIST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ANN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은 뉴런에서 착안하여 무수히 많은 수학적 연산을 통해 원하는 결과를 도출하는 방법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426891-9D74-D644-B919-2880E33F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2" y="2032209"/>
            <a:ext cx="5390878" cy="2637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CA7D8B-DFD2-CF4B-BBB6-60943C2F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78" y="2032209"/>
            <a:ext cx="3196865" cy="4027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2C373D-7614-4842-89D2-5B639CFEE65F}"/>
              </a:ext>
            </a:extLst>
          </p:cNvPr>
          <p:cNvSpPr/>
          <p:nvPr/>
        </p:nvSpPr>
        <p:spPr>
          <a:xfrm>
            <a:off x="2286000" y="647236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/>
              <a:t>Chollet, F. (2017). Deep learning with python. Manning Publications Co..</a:t>
            </a:r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8B633771-3EB0-7746-8313-BA65C32D58C2}"/>
              </a:ext>
            </a:extLst>
          </p:cNvPr>
          <p:cNvSpPr/>
          <p:nvPr/>
        </p:nvSpPr>
        <p:spPr>
          <a:xfrm>
            <a:off x="374300" y="140780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MNIST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흑백으로 쓰여진 손글씨 이미지로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각 이미지가 어떤 숫자인지 레이블링이 되어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877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ANN(Artificial Neural Network,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인공신경망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with MNIST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ANN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은 뉴런에서 착안하여 무수히 많은 수학적 연산을 통해 원하는 결과를 도출하는 방법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C373D-7614-4842-89D2-5B639CFEE65F}"/>
              </a:ext>
            </a:extLst>
          </p:cNvPr>
          <p:cNvSpPr/>
          <p:nvPr/>
        </p:nvSpPr>
        <p:spPr>
          <a:xfrm>
            <a:off x="2286000" y="647236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/>
              <a:t>Chollet, F. (2017). Deep learning with python. Manning Publications Co..</a:t>
            </a:r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8B633771-3EB0-7746-8313-BA65C32D58C2}"/>
              </a:ext>
            </a:extLst>
          </p:cNvPr>
          <p:cNvSpPr/>
          <p:nvPr/>
        </p:nvSpPr>
        <p:spPr>
          <a:xfrm>
            <a:off x="374300" y="1407804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네트워크 레이어를 활성함수 옵션을 지정해 주며 쌓고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옵티마이저와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Loss function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지정해준뒤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평가 지표를 지정한다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트레이닝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테스트 이미지의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input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데이터의 벡터화를 진행하고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숫자형 변수를 범주형으로 전환한다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923FD6-5C3A-CB4E-9C7A-FC321E45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633" y="2514008"/>
            <a:ext cx="6523056" cy="39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77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ANN(Artificial Neural Network,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인공신경망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with MNIST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ANN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은 뉴런에서 착안하여 무수히 많은 수학적 연산을 통해 원하는 결과를 도출하는 방법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C373D-7614-4842-89D2-5B639CFEE65F}"/>
              </a:ext>
            </a:extLst>
          </p:cNvPr>
          <p:cNvSpPr/>
          <p:nvPr/>
        </p:nvSpPr>
        <p:spPr>
          <a:xfrm>
            <a:off x="2286000" y="647236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/>
              <a:t>Chollet, F. (2017). Deep learning with python. Manning Publications Co..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CAF36-F82B-6C45-8AAD-6675A93B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06" y="2267408"/>
            <a:ext cx="6730167" cy="4176352"/>
          </a:xfrm>
          <a:prstGeom prst="rect">
            <a:avLst/>
          </a:prstGeom>
        </p:spPr>
      </p:pic>
      <p:sp>
        <p:nvSpPr>
          <p:cNvPr id="13" name="직사각형 16">
            <a:extLst>
              <a:ext uri="{FF2B5EF4-FFF2-40B4-BE49-F238E27FC236}">
                <a16:creationId xmlns:a16="http://schemas.microsoft.com/office/drawing/2014/main" id="{2EC39BA2-1E9B-7149-B285-90CAEC8771E7}"/>
              </a:ext>
            </a:extLst>
          </p:cNvPr>
          <p:cNvSpPr/>
          <p:nvPr/>
        </p:nvSpPr>
        <p:spPr>
          <a:xfrm>
            <a:off x="374300" y="1407804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미니배치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Minibatch: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모든 경우의 수를 계산하여 최적값을 찾는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Full Batch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아닌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작은 양의 데이터를 분절하여 최적값을 찾아나가는 방식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샘플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60,000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128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배치 사이즈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*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5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번 반복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epoch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= 2,345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번의 그래디언트 업데이트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257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ANN(Artificial Neural Network,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인공신경망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신경망 모델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구현을 위한 데이터 전처리 하기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C373D-7614-4842-89D2-5B639CFEE65F}"/>
              </a:ext>
            </a:extLst>
          </p:cNvPr>
          <p:cNvSpPr/>
          <p:nvPr/>
        </p:nvSpPr>
        <p:spPr>
          <a:xfrm>
            <a:off x="1416168" y="6200199"/>
            <a:ext cx="63116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/>
              <a:t>Chollet, F. (2017). Deep learning with python. Manning Publications Co..</a:t>
            </a:r>
          </a:p>
          <a:p>
            <a:pPr algn="ctr"/>
            <a:r>
              <a:rPr lang="en-US" sz="1000"/>
              <a:t>“A CHARMINGLY NORMAL DISTRIBUTION:” ADVENTURES WITH MYSTERY DATA</a:t>
            </a:r>
          </a:p>
          <a:p>
            <a:pPr algn="ctr"/>
            <a:r>
              <a:rPr lang="en-US" sz="1000">
                <a:hlinkClick r:id="rId3"/>
              </a:rPr>
              <a:t>http://juliemelton.com/2008/07/30/a-charmingly-normal-distribution-adventures-with-mystery-data/</a:t>
            </a:r>
            <a:r>
              <a:rPr lang="en-US" sz="1000"/>
              <a:t> </a:t>
            </a:r>
          </a:p>
        </p:txBody>
      </p:sp>
      <p:sp>
        <p:nvSpPr>
          <p:cNvPr id="9" name="직사각형 16">
            <a:extLst>
              <a:ext uri="{FF2B5EF4-FFF2-40B4-BE49-F238E27FC236}">
                <a16:creationId xmlns:a16="http://schemas.microsoft.com/office/drawing/2014/main" id="{514C7997-5622-0F42-B35F-8577ABA2FC89}"/>
              </a:ext>
            </a:extLst>
          </p:cNvPr>
          <p:cNvSpPr/>
          <p:nvPr/>
        </p:nvSpPr>
        <p:spPr>
          <a:xfrm>
            <a:off x="374300" y="1407804"/>
            <a:ext cx="82219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신경망에서 모든 입력과 목표 변수는 부동 소수점 데이터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float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이루어진 텐서여야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입력 데이터를 텐서로 변경하는 것을 데이터 벡터화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(Data Vectorization)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이라 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-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핫 인코딩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One-hot Encoding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해당하는 정보는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나머지 정보는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으로 표기하는 방법으로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영향이 없는 정보에 대해서는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대입하여 행렬 곱셈 연산 등에서 빠른 연산 속도가 이루어지도록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각 입력 데이터의 범위가 다르거나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크기가 다를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네트워크 학습이 어려우므로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정규화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Normalization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실시해야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일반적으로 평균이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이고 표준편차가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사이의 값으로 변환한다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7104A-E26D-E442-9315-80358D0A3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089" y="3970117"/>
            <a:ext cx="3774202" cy="1480079"/>
          </a:xfrm>
          <a:prstGeom prst="rect">
            <a:avLst/>
          </a:prstGeom>
        </p:spPr>
      </p:pic>
      <p:sp>
        <p:nvSpPr>
          <p:cNvPr id="12" name="직사각형 16">
            <a:extLst>
              <a:ext uri="{FF2B5EF4-FFF2-40B4-BE49-F238E27FC236}">
                <a16:creationId xmlns:a16="http://schemas.microsoft.com/office/drawing/2014/main" id="{FF83E696-5EB5-4D47-BC65-CD76061C1BFC}"/>
              </a:ext>
            </a:extLst>
          </p:cNvPr>
          <p:cNvSpPr/>
          <p:nvPr/>
        </p:nvSpPr>
        <p:spPr>
          <a:xfrm>
            <a:off x="5945601" y="5513244"/>
            <a:ext cx="17111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One-hot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4CC27-24D4-8744-B441-57F1BED2C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12" y="3597137"/>
            <a:ext cx="317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2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ANN(Artificial Neural Network,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인공신경망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 성능 튜닝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Performance Tuning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하기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C373D-7614-4842-89D2-5B639CFEE65F}"/>
              </a:ext>
            </a:extLst>
          </p:cNvPr>
          <p:cNvSpPr/>
          <p:nvPr/>
        </p:nvSpPr>
        <p:spPr>
          <a:xfrm>
            <a:off x="2177487" y="659547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/>
              <a:t>Chollet, F. (2017). Deep learning with python. Manning Publications Co..</a:t>
            </a:r>
          </a:p>
        </p:txBody>
      </p:sp>
      <p:sp>
        <p:nvSpPr>
          <p:cNvPr id="9" name="직사각형 16">
            <a:extLst>
              <a:ext uri="{FF2B5EF4-FFF2-40B4-BE49-F238E27FC236}">
                <a16:creationId xmlns:a16="http://schemas.microsoft.com/office/drawing/2014/main" id="{514C7997-5622-0F42-B35F-8577ABA2FC89}"/>
              </a:ext>
            </a:extLst>
          </p:cNvPr>
          <p:cNvSpPr/>
          <p:nvPr/>
        </p:nvSpPr>
        <p:spPr>
          <a:xfrm>
            <a:off x="374300" y="1407804"/>
            <a:ext cx="822198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100%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과적합 모델 구현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머신러닝은 최적화와 일반화 사이의 줄다리기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100%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정확도에 가까운 모델을 만들고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그 이후에 일반화를 진행해야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같은 데이터 사이즈에서 정확도를 높이기 위해선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층을 추가하고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층의 크기를 키우고 더 많은 에포크 동안 훈련을 시켜야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모델 규제와 하이퍼파라미터 튜닝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드롭아웃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Dropout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추가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훈련하는 동안 무작위로 층의 일부 출력 특성을 제외 시킴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신경망 모델에 융통성을 부여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네트워크 크기 축소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모델에 있는 학습 파라미터의 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Capacity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줄이는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또한 층을 추가하거나 제거해서 다른 구조를 시도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가중치 규제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Weight Regularization: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가중치의 절대값에 비례하는 비용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추가하는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규제와 가중치 제곱에 비례하는 비용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추가하는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규제가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규제를 가중치 감쇠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Weight Decay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라고도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하이퍼 파라미터를 바꾸어 시도해 본다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층의 유닛수나 옵티마이저의 학습률 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28EE8-1C21-E045-AD3C-DF361B22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119" y="4490204"/>
            <a:ext cx="3854736" cy="19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0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CNN(Convolutional Neural Network,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합성곱신경망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Convolution Filiter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를 사용하여 인식률을 높인 인공신경망 구조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MaxPooling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해당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Convolution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이라는 행렬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안에 있는 숫자중 가장 큰 숫자만 남기는 방법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82039F-F2A0-B14F-B689-A6D49D34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3" y="2443018"/>
            <a:ext cx="6682618" cy="30071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CE8B5C-AE1C-F44F-A2D8-1D622618A59A}"/>
              </a:ext>
            </a:extLst>
          </p:cNvPr>
          <p:cNvSpPr/>
          <p:nvPr/>
        </p:nvSpPr>
        <p:spPr>
          <a:xfrm>
            <a:off x="1486507" y="5538582"/>
            <a:ext cx="63116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/>
              <a:t>Chollet, F. (2017). Deep learning with python. Manning Publications Co..</a:t>
            </a:r>
          </a:p>
          <a:p>
            <a:pPr algn="ctr"/>
            <a:r>
              <a:rPr lang="en-US" sz="1000"/>
              <a:t>“A CHARMINGLY NORMAL DISTRIBUTION:” ADVENTURES WITH MYSTERY DATA </a:t>
            </a:r>
          </a:p>
          <a:p>
            <a:pPr algn="ctr"/>
            <a:r>
              <a:rPr lang="en-US" sz="1000"/>
              <a:t>NVidia (2018) Convolutional Neural Network (CNN)</a:t>
            </a:r>
          </a:p>
          <a:p>
            <a:pPr algn="ctr"/>
            <a:r>
              <a:rPr lang="en-US" sz="1000">
                <a:hlinkClick r:id="rId4"/>
              </a:rPr>
              <a:t>https://developer.nvidia.com/discover/convolutional-neural-network</a:t>
            </a:r>
            <a:r>
              <a:rPr lang="en-US" sz="10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27023-971E-5D4D-8AD6-A86C15944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738" y="1907648"/>
            <a:ext cx="3256206" cy="13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07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CNN(Convolutional Neural Network,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합성곱신경망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Convolution Filiter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를 사용하여 인식률을 높인 인공신경망 구조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Conv2D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MaxPooling2D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층의 출력은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(height, width, channels)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크기의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텐서이기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텐서로 펼쳐주는 작업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Flatten()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필요함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 후에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Dense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층 몇 개를 추가함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FCE8B5C-AE1C-F44F-A2D8-1D622618A59A}"/>
              </a:ext>
            </a:extLst>
          </p:cNvPr>
          <p:cNvSpPr/>
          <p:nvPr/>
        </p:nvSpPr>
        <p:spPr>
          <a:xfrm>
            <a:off x="1506604" y="6580195"/>
            <a:ext cx="6311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/>
              <a:t>Chollet, F. (2017). Deep learning with python. Manning Publications Co..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26BCD-3314-6248-A3EA-CFC41CEF3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97" y="2021565"/>
            <a:ext cx="6720895" cy="2453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1C99B-7B0A-4741-B6E4-84E2465B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804" y="3730336"/>
            <a:ext cx="3962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94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CNN(Convolutional Neural Network,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합성곱신경망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Convolution Filiter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를 사용하여 인식률을 높인 인공신경망 구조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99.1%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이전에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ANN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만을 활용한 경우보다 성능 향상이 비약적으로 높아진 것을 알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FCE8B5C-AE1C-F44F-A2D8-1D622618A59A}"/>
              </a:ext>
            </a:extLst>
          </p:cNvPr>
          <p:cNvSpPr/>
          <p:nvPr/>
        </p:nvSpPr>
        <p:spPr>
          <a:xfrm>
            <a:off x="1526700" y="6349257"/>
            <a:ext cx="6311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/>
              <a:t>Chollet, F. (2017). Deep learning with python. Manning Publications Co..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C4BE4-F51A-B94D-BFF7-EF22EDFFD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76" y="1824499"/>
            <a:ext cx="5674808" cy="2553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0C74F-CC48-4946-81C6-7A4185B73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771" y="3696339"/>
            <a:ext cx="4280427" cy="255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Cheatsheet for Python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5482883-C191-2B4A-9BA2-11BF4387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94" y="843447"/>
            <a:ext cx="8567712" cy="6052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CED0FA-6494-A049-8D3A-B8F65C1047D2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참고자료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/Keras_Cheat_Sheet_Python1.pdf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8021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Cheatsheet for R 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ED0FA-6494-A049-8D3A-B8F65C1047D2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참고자료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/Keras_Cheat_Sheet_Python2.pdf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4A26-E40A-724F-AAFD-3A4E018E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1" y="889004"/>
            <a:ext cx="8302590" cy="57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9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(Supervised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비지도학습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(Unsupervised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목표변수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(Target Variable)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 존재 유무로 나뉜다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2355811" y="5599789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50">
                <a:hlinkClick r:id="rId3"/>
              </a:rPr>
              <a:t>http://www.wikiwand.com/en/Mediation_(statistics)</a:t>
            </a:r>
            <a:r>
              <a:rPr lang="ko-KR" altLang="en-US" sz="1050"/>
              <a:t> </a:t>
            </a:r>
            <a:endParaRPr lang="en-US" sz="10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F5254-B401-9147-9E65-DAAC24E66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54" y="2147192"/>
            <a:ext cx="7405914" cy="3164345"/>
          </a:xfrm>
          <a:prstGeom prst="rect">
            <a:avLst/>
          </a:prstGeom>
        </p:spPr>
      </p:pic>
      <p:sp>
        <p:nvSpPr>
          <p:cNvPr id="10" name="직사각형 16">
            <a:extLst>
              <a:ext uri="{FF2B5EF4-FFF2-40B4-BE49-F238E27FC236}">
                <a16:creationId xmlns:a16="http://schemas.microsoft.com/office/drawing/2014/main" id="{B79CBAD9-D59F-B24A-ACDD-D456A5EE2A6D}"/>
              </a:ext>
            </a:extLst>
          </p:cNvPr>
          <p:cNvSpPr/>
          <p:nvPr/>
        </p:nvSpPr>
        <p:spPr>
          <a:xfrm>
            <a:off x="374299" y="1520386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목표변수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(Target Variable)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레이블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(Label)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혹은 종속변수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(Dependent Variable)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라고도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76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그 외에 알아볼 만한 딥러닝 분석 기법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7"/>
            <a:ext cx="8656666" cy="65471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딥러닝은 레이어를 어떻게 쌓고 연결하는지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그리고 각 네트워크를 어떤 방식으로 사용하는지 등에 따라 여러가지 방법들이 나오고 있고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발전되고 있음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5074418" y="1673634"/>
            <a:ext cx="38180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Reinforce Learning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강화학습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에이전트의 액션과 환경간의 상호작용으로 얻어지는 보상을 조정하여 모델을 학습시키는 방법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GAN(Generative Advalsarial Network):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딥러닝의 경찰과 도둑 버전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Fake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신경망을 추가하여 서로 경쟁하여 좋은 성능을 내게 하는 방법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AE(Autoencoder,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오토인코더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음성합성 등에 특화된 딥러닝 네크워크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RNN(Recurrent Neural Network,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순환신경망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시계열 데이터에 과거 데이터에 대한 기억 유닛을 추가하여 예측력을 높인 모델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LSTM(Long Short Term Memory)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GRU(Gated Recurrent Unit)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DNN(Deep Neural Network,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심층신경망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히든레이어를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 이상 사용한 인공신경망 모델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7093E12-7101-B346-8E5B-27724AE39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43"/>
          <a:stretch/>
        </p:blipFill>
        <p:spPr>
          <a:xfrm>
            <a:off x="235813" y="1965989"/>
            <a:ext cx="4717474" cy="40137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493510-6131-3443-91F9-F3AB832335DD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참고자료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/neural_networks.png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26175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Deep Learning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64947-321F-7345-8F84-974B0C9E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1" y="1020853"/>
            <a:ext cx="8468432" cy="4766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747080-A5F1-9F42-8376-379273262B27}"/>
              </a:ext>
            </a:extLst>
          </p:cNvPr>
          <p:cNvSpPr/>
          <p:nvPr/>
        </p:nvSpPr>
        <p:spPr>
          <a:xfrm>
            <a:off x="610437" y="6060109"/>
            <a:ext cx="7923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https://youtu.be/3JQ3hYko51Y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8741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4465" y="2226107"/>
            <a:ext cx="8406000" cy="1041751"/>
          </a:xfrm>
        </p:spPr>
        <p:txBody>
          <a:bodyPr anchor="t">
            <a:normAutofit fontScale="90000"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심화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 음성인식 기술 트렌드</a:t>
            </a:r>
            <a:b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30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978996-211C-F143-9EF1-9EFEED867722}"/>
              </a:ext>
            </a:extLst>
          </p:cNvPr>
          <p:cNvGrpSpPr/>
          <p:nvPr/>
        </p:nvGrpSpPr>
        <p:grpSpPr>
          <a:xfrm>
            <a:off x="369000" y="1465266"/>
            <a:ext cx="8406000" cy="3171367"/>
            <a:chOff x="369000" y="1512284"/>
            <a:chExt cx="8406000" cy="3171367"/>
          </a:xfrm>
        </p:grpSpPr>
        <p:pic>
          <p:nvPicPr>
            <p:cNvPr id="12" name="그림 7">
              <a:extLst>
                <a:ext uri="{FF2B5EF4-FFF2-40B4-BE49-F238E27FC236}">
                  <a16:creationId xmlns:a16="http://schemas.microsoft.com/office/drawing/2014/main" id="{1B4584C1-655F-BA42-942B-54EBABC63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00" y="1512284"/>
              <a:ext cx="8406000" cy="3071822"/>
            </a:xfrm>
            <a:prstGeom prst="rect">
              <a:avLst/>
            </a:prstGeom>
          </p:spPr>
        </p:pic>
        <p:pic>
          <p:nvPicPr>
            <p:cNvPr id="14" name="그림 8">
              <a:extLst>
                <a:ext uri="{FF2B5EF4-FFF2-40B4-BE49-F238E27FC236}">
                  <a16:creationId xmlns:a16="http://schemas.microsoft.com/office/drawing/2014/main" id="{D7430BEE-8E8E-7646-A38E-B0B39FF63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8" t="19783" r="8190" b="71122"/>
            <a:stretch/>
          </p:blipFill>
          <p:spPr>
            <a:xfrm>
              <a:off x="612844" y="4147959"/>
              <a:ext cx="7398095" cy="535692"/>
            </a:xfrm>
            <a:prstGeom prst="rect">
              <a:avLst/>
            </a:prstGeom>
          </p:spPr>
        </p:pic>
      </p:grp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Overview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음성인식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Voice Recognition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정의</a:t>
            </a:r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515044AD-C031-0F48-BD93-1DD5D7F58869}"/>
              </a:ext>
            </a:extLst>
          </p:cNvPr>
          <p:cNvSpPr/>
          <p:nvPr/>
        </p:nvSpPr>
        <p:spPr>
          <a:xfrm>
            <a:off x="282290" y="141273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컴퓨터가 마이크와 같은 소리 센서를 통해 얻은 음향학적 신호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(Acoustic speech signal)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단어나 문장으로 변환시키는 기술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15" name="그림 8">
            <a:extLst>
              <a:ext uri="{FF2B5EF4-FFF2-40B4-BE49-F238E27FC236}">
                <a16:creationId xmlns:a16="http://schemas.microsoft.com/office/drawing/2014/main" id="{74786821-A29E-9749-97A4-BE1E88DB5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" t="46776" r="8190" b="15251"/>
          <a:stretch/>
        </p:blipFill>
        <p:spPr>
          <a:xfrm>
            <a:off x="943951" y="4654390"/>
            <a:ext cx="6898658" cy="208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0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Overview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66695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단어를 인식하는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Command/Action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중심에서 대화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의미분석 등의 지능형 정보처리 기술과 융합하여 고객 친화적인 서비스를 제공하는 방향으로 발전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4">
            <a:extLst>
              <a:ext uri="{FF2B5EF4-FFF2-40B4-BE49-F238E27FC236}">
                <a16:creationId xmlns:a16="http://schemas.microsoft.com/office/drawing/2014/main" id="{0DA702C2-E4EB-1E43-B5A1-736461F8B2A5}"/>
              </a:ext>
            </a:extLst>
          </p:cNvPr>
          <p:cNvSpPr/>
          <p:nvPr/>
        </p:nvSpPr>
        <p:spPr>
          <a:xfrm>
            <a:off x="446189" y="6347422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SKT(2016), Tech Planet "</a:t>
            </a:r>
            <a:r>
              <a:rPr lang="ko-KR" altLang="en-US" sz="800" dirty="0">
                <a:latin typeface="맑은 고딕" panose="020B0503020000020004" pitchFamily="50" charset="-127"/>
              </a:rPr>
              <a:t>음성 인터페이스의 진화</a:t>
            </a:r>
            <a:r>
              <a:rPr lang="en-US" altLang="ko-KR" sz="800" dirty="0">
                <a:latin typeface="맑은 고딕" panose="020B0503020000020004" pitchFamily="50" charset="-127"/>
              </a:rPr>
              <a:t>"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9">
            <a:extLst>
              <a:ext uri="{FF2B5EF4-FFF2-40B4-BE49-F238E27FC236}">
                <a16:creationId xmlns:a16="http://schemas.microsoft.com/office/drawing/2014/main" id="{666AD9F3-686F-144E-BC59-D55871942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8" y="1756827"/>
            <a:ext cx="8032393" cy="43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75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Overview: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음성인식 기술의 구성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4450" t="24994" r="62891" b="17123"/>
          <a:stretch/>
        </p:blipFill>
        <p:spPr>
          <a:xfrm>
            <a:off x="396607" y="1762699"/>
            <a:ext cx="4126612" cy="44397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38182" t="42412" r="25122" b="12759"/>
          <a:stretch/>
        </p:blipFill>
        <p:spPr>
          <a:xfrm>
            <a:off x="4620782" y="2179109"/>
            <a:ext cx="4350850" cy="3685219"/>
          </a:xfrm>
          <a:prstGeom prst="rect">
            <a:avLst/>
          </a:prstGeom>
        </p:spPr>
      </p:pic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09CA11DE-81D2-A947-8B97-FE14737FBE49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27">
            <a:extLst>
              <a:ext uri="{FF2B5EF4-FFF2-40B4-BE49-F238E27FC236}">
                <a16:creationId xmlns:a16="http://schemas.microsoft.com/office/drawing/2014/main" id="{5CF8AD2D-601C-6A41-89E4-B4AB88D001E8}"/>
              </a:ext>
            </a:extLst>
          </p:cNvPr>
          <p:cNvSpPr/>
          <p:nvPr/>
        </p:nvSpPr>
        <p:spPr>
          <a:xfrm>
            <a:off x="282290" y="897436"/>
            <a:ext cx="8406001" cy="66695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음성인식 기술은 크게 모델을 학습하는 단계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학습된 모델을 이용하여 인식 하는 단계로 구분되고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중 음향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언어 모델을 학습할 수 있는 기술이 핵심</a:t>
            </a:r>
          </a:p>
        </p:txBody>
      </p:sp>
    </p:spTree>
    <p:extLst>
      <p:ext uri="{BB962C8B-B14F-4D97-AF65-F5344CB8AC3E}">
        <p14:creationId xmlns:p14="http://schemas.microsoft.com/office/powerpoint/2010/main" val="2802873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Overview: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음성인식 기술의 구성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발음사전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 Dictionary)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3516" t="21497" r="13945" b="7222"/>
          <a:stretch/>
        </p:blipFill>
        <p:spPr>
          <a:xfrm>
            <a:off x="167924" y="1629599"/>
            <a:ext cx="8857128" cy="4895658"/>
          </a:xfrm>
          <a:prstGeom prst="rect">
            <a:avLst/>
          </a:prstGeom>
        </p:spPr>
      </p:pic>
      <p:cxnSp>
        <p:nvCxnSpPr>
          <p:cNvPr id="8" name="직선 연결선 19">
            <a:extLst>
              <a:ext uri="{FF2B5EF4-FFF2-40B4-BE49-F238E27FC236}">
                <a16:creationId xmlns:a16="http://schemas.microsoft.com/office/drawing/2014/main" id="{4E781D3A-A75D-A04C-9BD6-E502AB58B7C3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27">
            <a:extLst>
              <a:ext uri="{FF2B5EF4-FFF2-40B4-BE49-F238E27FC236}">
                <a16:creationId xmlns:a16="http://schemas.microsoft.com/office/drawing/2014/main" id="{1E20818A-BF7D-2340-92B4-D7E211698F1E}"/>
              </a:ext>
            </a:extLst>
          </p:cNvPr>
          <p:cNvSpPr/>
          <p:nvPr/>
        </p:nvSpPr>
        <p:spPr>
          <a:xfrm>
            <a:off x="282290" y="897436"/>
            <a:ext cx="8406001" cy="66695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한국어는 여러 형태소가 결합하여 하나의 띄어쓰기 단위를 구성하기 때문에 단어를 분리할 수 있는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Tokenizer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필요함</a:t>
            </a:r>
          </a:p>
        </p:txBody>
      </p:sp>
    </p:spTree>
    <p:extLst>
      <p:ext uri="{BB962C8B-B14F-4D97-AF65-F5344CB8AC3E}">
        <p14:creationId xmlns:p14="http://schemas.microsoft.com/office/powerpoint/2010/main" val="3940067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Overview: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음성인식 기술의 구성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음향모델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 AM)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8375" t="30189" r="18875" b="9382"/>
          <a:stretch/>
        </p:blipFill>
        <p:spPr>
          <a:xfrm>
            <a:off x="22342" y="1512284"/>
            <a:ext cx="9121658" cy="4941169"/>
          </a:xfrm>
          <a:prstGeom prst="rect">
            <a:avLst/>
          </a:prstGeom>
        </p:spPr>
      </p:pic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EBAEF3B0-B9D6-4D4C-95D5-7F3380BF2535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27">
            <a:extLst>
              <a:ext uri="{FF2B5EF4-FFF2-40B4-BE49-F238E27FC236}">
                <a16:creationId xmlns:a16="http://schemas.microsoft.com/office/drawing/2014/main" id="{2D014126-D891-434F-8DB2-0896A8DF9F40}"/>
              </a:ext>
            </a:extLst>
          </p:cNvPr>
          <p:cNvSpPr/>
          <p:nvPr/>
        </p:nvSpPr>
        <p:spPr>
          <a:xfrm>
            <a:off x="282290" y="897436"/>
            <a:ext cx="8406001" cy="435825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일반적으로 많은 데이터가 수집될 수록 좋은 성능을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나타냄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한국어의 경우 방언 등의 반영이 어려움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908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Overview: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음성인식 기술의 구성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언어모델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LM)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2250" t="22667" r="12775" b="6666"/>
          <a:stretch/>
        </p:blipFill>
        <p:spPr>
          <a:xfrm>
            <a:off x="-12700" y="1412739"/>
            <a:ext cx="9144000" cy="4847936"/>
          </a:xfrm>
          <a:prstGeom prst="rect">
            <a:avLst/>
          </a:prstGeom>
        </p:spPr>
      </p:pic>
      <p:cxnSp>
        <p:nvCxnSpPr>
          <p:cNvPr id="8" name="직선 연결선 19">
            <a:extLst>
              <a:ext uri="{FF2B5EF4-FFF2-40B4-BE49-F238E27FC236}">
                <a16:creationId xmlns:a16="http://schemas.microsoft.com/office/drawing/2014/main" id="{36A75728-8FF2-F24D-AA85-828197B2F11B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27">
            <a:extLst>
              <a:ext uri="{FF2B5EF4-FFF2-40B4-BE49-F238E27FC236}">
                <a16:creationId xmlns:a16="http://schemas.microsoft.com/office/drawing/2014/main" id="{AC2F4DEF-5018-4243-B12C-D4C44EEDE253}"/>
              </a:ext>
            </a:extLst>
          </p:cNvPr>
          <p:cNvSpPr/>
          <p:nvPr/>
        </p:nvSpPr>
        <p:spPr>
          <a:xfrm>
            <a:off x="282290" y="897436"/>
            <a:ext cx="8406001" cy="435825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음성인식의 전 과정 중에서 한국어에 대한 의존도가 가장 강한 기술 요소</a:t>
            </a:r>
          </a:p>
        </p:txBody>
      </p:sp>
    </p:spTree>
    <p:extLst>
      <p:ext uri="{BB962C8B-B14F-4D97-AF65-F5344CB8AC3E}">
        <p14:creationId xmlns:p14="http://schemas.microsoft.com/office/powerpoint/2010/main" val="1024092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Overview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35813" y="963068"/>
            <a:ext cx="8656666" cy="38973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음성 인식 기술의 원리와 구분 및 특징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1" y="1532360"/>
            <a:ext cx="3778784" cy="35332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53" y="5065630"/>
            <a:ext cx="3708077" cy="16102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951" y="1577916"/>
            <a:ext cx="4250340" cy="27260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281" y="4253196"/>
            <a:ext cx="4303103" cy="2069476"/>
          </a:xfrm>
          <a:prstGeom prst="rect">
            <a:avLst/>
          </a:prstGeom>
        </p:spPr>
      </p:pic>
      <p:sp>
        <p:nvSpPr>
          <p:cNvPr id="11" name="직사각형 7">
            <a:extLst>
              <a:ext uri="{FF2B5EF4-FFF2-40B4-BE49-F238E27FC236}">
                <a16:creationId xmlns:a16="http://schemas.microsoft.com/office/drawing/2014/main" id="{D751FB09-CE91-874F-A36F-CC7E41E7C295}"/>
              </a:ext>
            </a:extLst>
          </p:cNvPr>
          <p:cNvSpPr/>
          <p:nvPr/>
        </p:nvSpPr>
        <p:spPr>
          <a:xfrm>
            <a:off x="491763" y="6633657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ko-KR" altLang="en-US" sz="800" dirty="0" err="1">
                <a:latin typeface="맑은 고딕" panose="020B0503020000020004" pitchFamily="50" charset="-127"/>
              </a:rPr>
              <a:t>한국콘텐츠진흥원</a:t>
            </a:r>
            <a:r>
              <a:rPr lang="en-US" altLang="ko-KR" sz="800" dirty="0">
                <a:latin typeface="맑은 고딕" panose="020B0503020000020004" pitchFamily="50" charset="-127"/>
              </a:rPr>
              <a:t>(2011), </a:t>
            </a:r>
            <a:r>
              <a:rPr lang="ko-KR" altLang="en-US" sz="800" dirty="0">
                <a:latin typeface="맑은 고딕" panose="020B0503020000020004" pitchFamily="50" charset="-127"/>
              </a:rPr>
              <a:t>문화기술</a:t>
            </a:r>
            <a:r>
              <a:rPr lang="en-US" altLang="ko-KR" sz="800" dirty="0">
                <a:latin typeface="맑은 고딕" panose="020B0503020000020004" pitchFamily="50" charset="-127"/>
              </a:rPr>
              <a:t>(CT) </a:t>
            </a:r>
            <a:r>
              <a:rPr lang="ko-KR" altLang="en-US" sz="800" dirty="0">
                <a:latin typeface="맑은 고딕" panose="020B0503020000020004" pitchFamily="50" charset="-127"/>
              </a:rPr>
              <a:t>심층리포트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9">
            <a:extLst>
              <a:ext uri="{FF2B5EF4-FFF2-40B4-BE49-F238E27FC236}">
                <a16:creationId xmlns:a16="http://schemas.microsoft.com/office/drawing/2014/main" id="{5AE7C9DE-DA05-2648-8303-082433A55212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782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32CA33-0371-084B-8917-E7511EE4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532344"/>
            <a:ext cx="9144000" cy="507492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(Supervised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비지도학습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(Unsupervised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나뉘는 머신러닝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(Machine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갈래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885598" y="6263977"/>
            <a:ext cx="66670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hlinkClick r:id="rId4"/>
              </a:rPr>
              <a:t>https://blog.westerndigital.com/machine-learning-pipeline-object-storage/supervised-learning-diagram/</a:t>
            </a:r>
            <a:r>
              <a:rPr lang="ko-KR" altLang="en-US" sz="1050"/>
              <a:t> 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16539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Overview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35813" y="963068"/>
            <a:ext cx="8656666" cy="38973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음성 인식 기술의 발전과정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3203" y="6394597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ko-KR" altLang="en-US" sz="800" dirty="0" err="1">
                <a:latin typeface="맑은 고딕" panose="020B0503020000020004" pitchFamily="50" charset="-127"/>
              </a:rPr>
              <a:t>한국콘텐츠진흥원</a:t>
            </a:r>
            <a:r>
              <a:rPr lang="en-US" altLang="ko-KR" sz="800" dirty="0">
                <a:latin typeface="맑은 고딕" panose="020B0503020000020004" pitchFamily="50" charset="-127"/>
              </a:rPr>
              <a:t>(2011), </a:t>
            </a:r>
            <a:r>
              <a:rPr lang="ko-KR" altLang="en-US" sz="800" dirty="0">
                <a:latin typeface="맑은 고딕" panose="020B0503020000020004" pitchFamily="50" charset="-127"/>
              </a:rPr>
              <a:t>문화기술</a:t>
            </a:r>
            <a:r>
              <a:rPr lang="en-US" altLang="ko-KR" sz="800" dirty="0">
                <a:latin typeface="맑은 고딕" panose="020B0503020000020004" pitchFamily="50" charset="-127"/>
              </a:rPr>
              <a:t>(CT) </a:t>
            </a:r>
            <a:r>
              <a:rPr lang="ko-KR" altLang="en-US" sz="800" dirty="0">
                <a:latin typeface="맑은 고딕" panose="020B0503020000020004" pitchFamily="50" charset="-127"/>
              </a:rPr>
              <a:t>심층리포트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3" y="1626482"/>
            <a:ext cx="4171875" cy="21665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29" y="1626482"/>
            <a:ext cx="4141062" cy="28416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6546"/>
          <a:stretch/>
        </p:blipFill>
        <p:spPr>
          <a:xfrm>
            <a:off x="4479647" y="4419604"/>
            <a:ext cx="4261549" cy="13753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63" y="3793067"/>
            <a:ext cx="4061525" cy="2426922"/>
          </a:xfrm>
          <a:prstGeom prst="rect">
            <a:avLst/>
          </a:prstGeom>
        </p:spPr>
      </p:pic>
      <p:cxnSp>
        <p:nvCxnSpPr>
          <p:cNvPr id="13" name="직선 연결선 19">
            <a:extLst>
              <a:ext uri="{FF2B5EF4-FFF2-40B4-BE49-F238E27FC236}">
                <a16:creationId xmlns:a16="http://schemas.microsoft.com/office/drawing/2014/main" id="{C3EA1473-BD2B-4047-89BB-84E774FAFB75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494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Speech vs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내용 개체 틀 3"/>
          <p:cNvSpPr>
            <a:spLocks noGrp="1"/>
          </p:cNvSpPr>
          <p:nvPr>
            <p:ph idx="1"/>
          </p:nvPr>
        </p:nvSpPr>
        <p:spPr>
          <a:xfrm>
            <a:off x="251520" y="1634339"/>
            <a:ext cx="8663880" cy="4652825"/>
          </a:xfrm>
        </p:spPr>
        <p:txBody>
          <a:bodyPr>
            <a:normAutofit/>
          </a:bodyPr>
          <a:lstStyle/>
          <a:p>
            <a:r>
              <a:rPr lang="en-US" altLang="ko-KR" sz="1600" spc="-150" dirty="0"/>
              <a:t>Voice recognition : </a:t>
            </a:r>
            <a:r>
              <a:rPr lang="ko-KR" altLang="en-US" sz="1600" spc="-150" dirty="0"/>
              <a:t>이미 사전에 녹음이 완료된 소리 파일을 분석하여 그 안에서 의미를 인식하는 방법</a:t>
            </a:r>
            <a:endParaRPr lang="en-US" altLang="ko-KR" sz="1600" spc="-150" dirty="0"/>
          </a:p>
          <a:p>
            <a:pPr marL="0" indent="0">
              <a:buNone/>
            </a:pPr>
            <a:r>
              <a:rPr lang="en-US" altLang="ko-KR" sz="1600" spc="-150" dirty="0"/>
              <a:t>  e.g. </a:t>
            </a:r>
            <a:r>
              <a:rPr lang="ko-KR" altLang="en-US" sz="1600" spc="-150" dirty="0"/>
              <a:t>민원인의 유선 전화 통화 파일을 분석하여 텍스트를 추출한 후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주요한 민원 이슈를 우선적으로 해결하는 사례 </a:t>
            </a:r>
            <a:r>
              <a:rPr lang="en-US" altLang="ko-KR" sz="1600" spc="-150" dirty="0"/>
              <a:t>(</a:t>
            </a:r>
            <a:r>
              <a:rPr lang="ko-KR" altLang="en-US" sz="1600" spc="-150" dirty="0"/>
              <a:t>서울도시가스 등</a:t>
            </a:r>
            <a:r>
              <a:rPr lang="en-US" altLang="ko-KR" sz="1600" spc="-150" dirty="0"/>
              <a:t>) </a:t>
            </a:r>
            <a:r>
              <a:rPr lang="ko-KR" altLang="en-US" sz="1600" spc="-150" dirty="0" err="1"/>
              <a:t>콜센터에서</a:t>
            </a:r>
            <a:r>
              <a:rPr lang="ko-KR" altLang="en-US" sz="1600" spc="-150" dirty="0"/>
              <a:t> 상담원과 고객간의 축적된 통화 데이터를 분석하여 고위험군 고객을 추정하거나 상담원에게 가이드 라인을 제공하는 시스템</a:t>
            </a:r>
            <a:r>
              <a:rPr lang="en-US" altLang="ko-KR" sz="1600" spc="-150" dirty="0"/>
              <a:t>.  (</a:t>
            </a:r>
            <a:r>
              <a:rPr lang="ko-KR" altLang="en-US" sz="1600" spc="-150" dirty="0"/>
              <a:t>현대카드 등</a:t>
            </a:r>
            <a:r>
              <a:rPr lang="en-US" altLang="ko-KR" sz="1600" spc="-150" dirty="0"/>
              <a:t>)</a:t>
            </a:r>
          </a:p>
          <a:p>
            <a:pPr marL="0" indent="0">
              <a:buNone/>
            </a:pPr>
            <a:endParaRPr lang="en-US" altLang="ko-KR" sz="1600" spc="-150" dirty="0"/>
          </a:p>
          <a:p>
            <a:r>
              <a:rPr lang="en-US" altLang="ko-KR" sz="1600" spc="-150" dirty="0"/>
              <a:t>Speech recognition : </a:t>
            </a:r>
            <a:r>
              <a:rPr lang="ko-KR" altLang="en-US" sz="1600" spc="-150" dirty="0"/>
              <a:t>실시간으로 말하고 있는 사람의 소리를 녹음과 동시에 의미를 인식하는 방법</a:t>
            </a:r>
            <a:endParaRPr lang="en-US" altLang="ko-KR" sz="1600" spc="-150" dirty="0"/>
          </a:p>
          <a:p>
            <a:pPr marL="0" indent="0">
              <a:buNone/>
            </a:pPr>
            <a:r>
              <a:rPr lang="en-US" altLang="ko-KR" sz="1600" spc="-150" dirty="0"/>
              <a:t>  e.g. </a:t>
            </a:r>
            <a:r>
              <a:rPr lang="ko-KR" altLang="en-US" sz="1600" spc="-150" dirty="0" err="1"/>
              <a:t>유튜브의</a:t>
            </a:r>
            <a:r>
              <a:rPr lang="ko-KR" altLang="en-US" sz="1600" spc="-150" dirty="0"/>
              <a:t> 실시간 자막 생성 기능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26" name="직사각형 25"/>
          <p:cNvSpPr/>
          <p:nvPr/>
        </p:nvSpPr>
        <p:spPr>
          <a:xfrm>
            <a:off x="235813" y="963067"/>
            <a:ext cx="8656666" cy="625715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소리 파일을 분석한다는 점에서 공통점을 가지지만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이미 축적되어 있는 음성 파일을 분석하는 것과 실시간으로 생성되고 있는 음성 데이터를 분석하는 것의 차이가 있음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1028" name="Picture 4" descr="speech recogniti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7" y="3802490"/>
            <a:ext cx="7827266" cy="275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19">
            <a:extLst>
              <a:ext uri="{FF2B5EF4-FFF2-40B4-BE49-F238E27FC236}">
                <a16:creationId xmlns:a16="http://schemas.microsoft.com/office/drawing/2014/main" id="{6B393E65-34BE-D34F-8C78-D9182DADC8DB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394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20823"/>
          <a:stretch/>
        </p:blipFill>
        <p:spPr>
          <a:xfrm>
            <a:off x="737025" y="2206978"/>
            <a:ext cx="7316867" cy="40807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3203" y="6469907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SKT(2016), Tech Planet "</a:t>
            </a:r>
            <a:r>
              <a:rPr lang="ko-KR" altLang="en-US" sz="800" dirty="0">
                <a:latin typeface="맑은 고딕" panose="020B0503020000020004" pitchFamily="50" charset="-127"/>
              </a:rPr>
              <a:t>음성 인터페이스의 진화</a:t>
            </a:r>
            <a:r>
              <a:rPr lang="en-US" altLang="ko-KR" sz="800" dirty="0">
                <a:latin typeface="맑은 고딕" panose="020B0503020000020004" pitchFamily="50" charset="-127"/>
              </a:rPr>
              <a:t>" </a:t>
            </a: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650143"/>
            <a:ext cx="8663880" cy="4652825"/>
          </a:xfrm>
        </p:spPr>
        <p:txBody>
          <a:bodyPr>
            <a:normAutofit/>
          </a:bodyPr>
          <a:lstStyle/>
          <a:p>
            <a:r>
              <a:rPr lang="ko-KR" altLang="en-US" sz="1600" spc="-150" dirty="0"/>
              <a:t>음성 인식 자체의 기술적 진보 뿐 아니라 타 분야와의 연계를 통한 사용자 의도 수집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분석에 활용되고 있으며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이에 따른 성장 기회를 선점하기 위한 플랫폼 사업자 위주의 경쟁이 가속화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5813" y="963067"/>
            <a:ext cx="8656666" cy="673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Waveform, Spectrogram, Feature Vectors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등 다양한 기법들이 사용되어 왔으며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최근엔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Spectrogram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기반의 </a:t>
            </a:r>
            <a:endParaRPr lang="en-US" altLang="ko-KR" sz="1477" b="1" spc="-138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77" b="1" spc="-138" dirty="0" err="1">
                <a:solidFill>
                  <a:srgbClr val="000000"/>
                </a:solidFill>
                <a:latin typeface="맑은 고딕" pitchFamily="50" charset="-127"/>
              </a:rPr>
              <a:t>딥러닝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기반의 인공신경망 알고리즘이 각광 받고 있음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cxnSp>
        <p:nvCxnSpPr>
          <p:cNvPr id="11" name="직선 연결선 19">
            <a:extLst>
              <a:ext uri="{FF2B5EF4-FFF2-40B4-BE49-F238E27FC236}">
                <a16:creationId xmlns:a16="http://schemas.microsoft.com/office/drawing/2014/main" id="{E4E4CDDE-F904-A545-AE32-0AB222759DC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47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35813" y="963067"/>
            <a:ext cx="8656666" cy="673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Waveform, Spectrogram, Feature Vectors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등 다양한 기법들이 사용되어 왔으며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최근엔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Spectrogram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기반의 </a:t>
            </a:r>
            <a:endParaRPr lang="en-US" altLang="ko-KR" sz="1477" b="1" spc="-138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77" b="1" spc="-138" dirty="0" err="1">
                <a:solidFill>
                  <a:srgbClr val="000000"/>
                </a:solidFill>
                <a:latin typeface="맑은 고딕" pitchFamily="50" charset="-127"/>
              </a:rPr>
              <a:t>딥러닝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기반의 인공신경망 알고리즘이 각광 받고 있음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658" y="2546969"/>
            <a:ext cx="6535964" cy="37209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3203" y="6469907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ko-KR" altLang="en-US" sz="800" dirty="0">
                <a:latin typeface="맑은 고딕" panose="020B0503020000020004" pitchFamily="50" charset="-127"/>
              </a:rPr>
              <a:t>윤훈주 </a:t>
            </a:r>
            <a:r>
              <a:rPr lang="en-US" altLang="ko-KR" sz="800" dirty="0">
                <a:latin typeface="맑은 고딕" panose="020B0503020000020004" pitchFamily="50" charset="-127"/>
              </a:rPr>
              <a:t>(2013), </a:t>
            </a:r>
            <a:r>
              <a:rPr lang="ko-KR" altLang="en-US" sz="800" dirty="0">
                <a:latin typeface="맑은 고딕" panose="020B0503020000020004" pitchFamily="50" charset="-127"/>
              </a:rPr>
              <a:t>음성인식 기술 및 활용 </a:t>
            </a:r>
            <a:r>
              <a:rPr lang="ko-KR" altLang="en-US" sz="800" dirty="0" err="1">
                <a:latin typeface="맑은 고딕" panose="020B0503020000020004" pitchFamily="50" charset="-127"/>
              </a:rPr>
              <a:t>트렌드</a:t>
            </a:r>
            <a:r>
              <a:rPr lang="en-US" altLang="ko-KR" sz="800" dirty="0">
                <a:latin typeface="맑은 고딕" panose="020B0503020000020004" pitchFamily="50" charset="-127"/>
              </a:rPr>
              <a:t>, </a:t>
            </a:r>
            <a:r>
              <a:rPr lang="ko-KR" altLang="en-US" sz="800" dirty="0">
                <a:latin typeface="맑은 고딕" panose="020B0503020000020004" pitchFamily="50" charset="-127"/>
              </a:rPr>
              <a:t>음성 합성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802063"/>
            <a:ext cx="8663880" cy="4368740"/>
          </a:xfrm>
        </p:spPr>
        <p:txBody>
          <a:bodyPr>
            <a:normAutofit/>
          </a:bodyPr>
          <a:lstStyle/>
          <a:p>
            <a:r>
              <a:rPr lang="en-US" altLang="ko-KR" sz="1600" spc="-150" dirty="0"/>
              <a:t>Andrew Ng has long predicted that as speech recognition goes from 95% accurate to 99% accurate</a:t>
            </a:r>
          </a:p>
          <a:p>
            <a:r>
              <a:rPr lang="en-US" altLang="ko-KR" sz="1600" spc="-150" dirty="0"/>
              <a:t>Andrew Ng </a:t>
            </a:r>
            <a:r>
              <a:rPr lang="ko-KR" altLang="en-US" sz="1600" spc="-150" dirty="0"/>
              <a:t>교수가 재직했던 </a:t>
            </a:r>
            <a:r>
              <a:rPr lang="ko-KR" altLang="en-US" sz="1600" spc="-150" dirty="0" err="1"/>
              <a:t>바이두의</a:t>
            </a:r>
            <a:r>
              <a:rPr lang="ko-KR" altLang="en-US" sz="1600" spc="-150" dirty="0"/>
              <a:t> 음성 인식 알고리즘에 산업계의 집중</a:t>
            </a:r>
            <a:endParaRPr lang="en-US" altLang="ko-KR" sz="1600" spc="-150" dirty="0"/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44C3E36D-B32E-F544-A3AA-65CB0A86037B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89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3203" y="6469907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802063"/>
            <a:ext cx="8663880" cy="4368740"/>
          </a:xfrm>
        </p:spPr>
        <p:txBody>
          <a:bodyPr>
            <a:normAutofit/>
          </a:bodyPr>
          <a:lstStyle/>
          <a:p>
            <a:r>
              <a:rPr lang="ko-KR" altLang="en-US" sz="1600" spc="-150" dirty="0" err="1"/>
              <a:t>손글씨를</a:t>
            </a:r>
            <a:r>
              <a:rPr lang="ko-KR" altLang="en-US" sz="1600" spc="-150" dirty="0"/>
              <a:t> 비롯한 이미지 인식 </a:t>
            </a:r>
            <a:r>
              <a:rPr lang="ko-KR" altLang="en-US" sz="1600" spc="-150" dirty="0" err="1"/>
              <a:t>딥러닝</a:t>
            </a:r>
            <a:r>
              <a:rPr lang="ko-KR" altLang="en-US" sz="1600" spc="-150" dirty="0"/>
              <a:t> 기술의 핵심은 이미지를 픽셀 기반의 </a:t>
            </a:r>
            <a:r>
              <a:rPr lang="en-US" altLang="ko-KR" sz="1600" spc="-150" dirty="0"/>
              <a:t>Vectorization</a:t>
            </a:r>
            <a:r>
              <a:rPr lang="ko-KR" altLang="en-US" sz="1600" spc="-150" dirty="0"/>
              <a:t>하여 패턴을 도출하고 해당 패턴에 </a:t>
            </a:r>
            <a:r>
              <a:rPr lang="en-US" altLang="ko-KR" sz="1600" spc="-150" dirty="0"/>
              <a:t>Labeling</a:t>
            </a:r>
            <a:r>
              <a:rPr lang="ko-KR" altLang="en-US" sz="1600" spc="-150" dirty="0"/>
              <a:t>을 실시하여 학습 시키는 데에 있음</a:t>
            </a:r>
            <a:r>
              <a:rPr lang="en-US" altLang="ko-KR" sz="1600" spc="-150" dirty="0"/>
              <a:t>. </a:t>
            </a:r>
          </a:p>
        </p:txBody>
      </p:sp>
      <p:pic>
        <p:nvPicPr>
          <p:cNvPr id="3076" name="Picture 4" descr="https://cdn-images-1.medium.com/max/1200/1*zY1qFB9aFfZz66YxxoI2a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9" y="2576348"/>
            <a:ext cx="3689692" cy="36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191" y="2589071"/>
            <a:ext cx="3701763" cy="3746907"/>
          </a:xfrm>
          <a:prstGeom prst="rect">
            <a:avLst/>
          </a:prstGeom>
        </p:spPr>
      </p:pic>
      <p:sp>
        <p:nvSpPr>
          <p:cNvPr id="15" name="AutoShape 29"/>
          <p:cNvSpPr>
            <a:spLocks noChangeArrowheads="1"/>
          </p:cNvSpPr>
          <p:nvPr/>
        </p:nvSpPr>
        <p:spPr bwMode="gray">
          <a:xfrm rot="16200000" flipV="1">
            <a:off x="3969822" y="4133336"/>
            <a:ext cx="1345260" cy="243396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b="1" kern="0" spc="-138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5813" y="963067"/>
            <a:ext cx="8656666" cy="673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소리 파일을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Spectrogram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을 활용하여 이미지로 변환 후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해당 이미지들을 여러 개 축적하여 기존의 이미지 인식 알고리즘을 응용하여 적용 </a:t>
            </a:r>
          </a:p>
        </p:txBody>
      </p:sp>
      <p:cxnSp>
        <p:nvCxnSpPr>
          <p:cNvPr id="12" name="직선 연결선 19">
            <a:extLst>
              <a:ext uri="{FF2B5EF4-FFF2-40B4-BE49-F238E27FC236}">
                <a16:creationId xmlns:a16="http://schemas.microsoft.com/office/drawing/2014/main" id="{A2683631-6355-814F-BF5E-EC64A24B400E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0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0054" y="6579866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802063"/>
            <a:ext cx="8663880" cy="4368740"/>
          </a:xfrm>
        </p:spPr>
        <p:txBody>
          <a:bodyPr>
            <a:normAutofit/>
          </a:bodyPr>
          <a:lstStyle/>
          <a:p>
            <a:r>
              <a:rPr lang="ko-KR" altLang="en-US" sz="1600" spc="-150" dirty="0"/>
              <a:t>소리의 파형을 여러 개의 파형 조각으로 자르고</a:t>
            </a:r>
            <a:r>
              <a:rPr lang="en-US" altLang="ko-KR" sz="1600" spc="-150" dirty="0"/>
              <a:t>(Sampling) </a:t>
            </a:r>
            <a:r>
              <a:rPr lang="ko-KR" altLang="en-US" sz="1600" spc="-150" dirty="0"/>
              <a:t>자른 파형을 그룹화하여 </a:t>
            </a:r>
            <a:r>
              <a:rPr lang="en-US" altLang="ko-KR" sz="1600" spc="-150" dirty="0"/>
              <a:t>(Chunking) </a:t>
            </a:r>
            <a:r>
              <a:rPr lang="ko-KR" altLang="en-US" sz="1600" spc="-150" dirty="0"/>
              <a:t>해당 그룹의 </a:t>
            </a:r>
            <a:r>
              <a:rPr lang="en-US" altLang="ko-KR" sz="1600" spc="-150" dirty="0"/>
              <a:t>Frequency</a:t>
            </a:r>
            <a:r>
              <a:rPr lang="ko-KR" altLang="en-US" sz="1600" spc="-150" dirty="0"/>
              <a:t>를 시각화 함</a:t>
            </a:r>
            <a:endParaRPr lang="en-US" altLang="ko-KR" sz="1600" spc="-150" dirty="0"/>
          </a:p>
        </p:txBody>
      </p:sp>
      <p:pic>
        <p:nvPicPr>
          <p:cNvPr id="10242" name="Picture 2" descr="https://cdn-images-1.medium.com/max/1500/1*dqWhWUIzIyOLIqVReTBai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247" y="2392027"/>
            <a:ext cx="4035207" cy="119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877" y="3589138"/>
            <a:ext cx="5101949" cy="2126231"/>
          </a:xfrm>
          <a:prstGeom prst="rect">
            <a:avLst/>
          </a:prstGeom>
        </p:spPr>
      </p:pic>
      <p:sp>
        <p:nvSpPr>
          <p:cNvPr id="15" name="AutoShape 29"/>
          <p:cNvSpPr>
            <a:spLocks noChangeArrowheads="1"/>
          </p:cNvSpPr>
          <p:nvPr/>
        </p:nvSpPr>
        <p:spPr bwMode="gray">
          <a:xfrm flipV="1">
            <a:off x="3855087" y="3589138"/>
            <a:ext cx="1163531" cy="210516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b="1" kern="0" spc="-138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862" y="5975153"/>
            <a:ext cx="5676857" cy="568243"/>
          </a:xfrm>
          <a:prstGeom prst="rect">
            <a:avLst/>
          </a:prstGeom>
        </p:spPr>
      </p:pic>
      <p:sp>
        <p:nvSpPr>
          <p:cNvPr id="16" name="AutoShape 29"/>
          <p:cNvSpPr>
            <a:spLocks noChangeArrowheads="1"/>
          </p:cNvSpPr>
          <p:nvPr/>
        </p:nvSpPr>
        <p:spPr bwMode="gray">
          <a:xfrm flipV="1">
            <a:off x="3855087" y="5716016"/>
            <a:ext cx="1163531" cy="210516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b="1" kern="0" spc="-138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5813" y="963067"/>
            <a:ext cx="8656666" cy="673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소리 파일을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Spectrogram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을 활용하여 이미지로 변환 후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해당 이미지들을 여러 개 축적하여 기존의 이미지 인식 알고리즘을 응용하여 적용 </a:t>
            </a:r>
          </a:p>
        </p:txBody>
      </p:sp>
      <p:cxnSp>
        <p:nvCxnSpPr>
          <p:cNvPr id="18" name="직선 연결선 19">
            <a:extLst>
              <a:ext uri="{FF2B5EF4-FFF2-40B4-BE49-F238E27FC236}">
                <a16:creationId xmlns:a16="http://schemas.microsoft.com/office/drawing/2014/main" id="{CD397289-58B5-614A-80A0-388786087E8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286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0054" y="6579866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802063"/>
            <a:ext cx="8663880" cy="4368740"/>
          </a:xfrm>
        </p:spPr>
        <p:txBody>
          <a:bodyPr>
            <a:normAutofit/>
          </a:bodyPr>
          <a:lstStyle/>
          <a:p>
            <a:r>
              <a:rPr lang="en-US" altLang="ko-KR" sz="1600" u="sng" spc="-150" dirty="0"/>
              <a:t>The Nyquist theorem</a:t>
            </a:r>
            <a:r>
              <a:rPr lang="en-US" altLang="ko-KR" sz="1600" spc="-150" dirty="0"/>
              <a:t>, we know that we can use math to perfectly reconstruct the original sound wave from the spaced-out samples — as long as we sample at least twice as fast as the highest frequency we want to record. </a:t>
            </a:r>
            <a:r>
              <a:rPr lang="ko-KR" altLang="en-US" sz="1600" spc="-150" dirty="0"/>
              <a:t>가장 높은 주파수의 최소한 </a:t>
            </a:r>
            <a:r>
              <a:rPr lang="en-US" altLang="ko-KR" sz="1600" spc="-150" dirty="0"/>
              <a:t>2</a:t>
            </a:r>
            <a:r>
              <a:rPr lang="ko-KR" altLang="en-US" sz="1600" spc="-150" dirty="0"/>
              <a:t>배만큼 빠르게 샘플링 작업을 하면 거의 완벽하게 원래 소리를 재구성할 수 있음</a:t>
            </a:r>
            <a:r>
              <a:rPr lang="en-US" altLang="ko-KR" sz="1600" spc="-150" dirty="0"/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38" y="3074766"/>
            <a:ext cx="7237602" cy="302509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35813" y="963067"/>
            <a:ext cx="8656666" cy="673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소리 파일을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Spectrogram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을 활용하여 이미지로 변환 후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해당 이미지들을 여러 개 축적하여 기존의 이미지 인식 알고리즘을 응용하여 적용 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E4FF5275-7B72-484D-BCE8-8AA69D2E1324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084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0054" y="6579866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802063"/>
            <a:ext cx="8663880" cy="4368740"/>
          </a:xfrm>
        </p:spPr>
        <p:txBody>
          <a:bodyPr>
            <a:normAutofit/>
          </a:bodyPr>
          <a:lstStyle/>
          <a:p>
            <a:r>
              <a:rPr lang="en-US" altLang="ko-KR" sz="1600" spc="-150" dirty="0"/>
              <a:t>Each number below represents how much energy was in each 50hz band of our </a:t>
            </a:r>
            <a:r>
              <a:rPr lang="en-US" altLang="ko-KR" sz="1600" u="sng" spc="-150" dirty="0"/>
              <a:t>20 millisecond audio clip(chunk)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36" y="2416911"/>
            <a:ext cx="7706509" cy="18030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96" y="4519373"/>
            <a:ext cx="7934787" cy="135197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5813" y="963067"/>
            <a:ext cx="8656666" cy="673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소리 파일을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Spectrogram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을 활용하여 이미지로 변환 후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해당 이미지들을 여러 개 축적하여 기존의 이미지 인식 알고리즘을 응용하여 적용 </a:t>
            </a:r>
          </a:p>
        </p:txBody>
      </p:sp>
      <p:cxnSp>
        <p:nvCxnSpPr>
          <p:cNvPr id="12" name="직선 연결선 19">
            <a:extLst>
              <a:ext uri="{FF2B5EF4-FFF2-40B4-BE49-F238E27FC236}">
                <a16:creationId xmlns:a16="http://schemas.microsoft.com/office/drawing/2014/main" id="{B246F2A0-C179-CB4D-BD92-C75FB269BC79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530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cdn-images-1.medium.com/max/1800/1*bhd7B-s-Qnds3HGV6LOo8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r="9417"/>
          <a:stretch/>
        </p:blipFill>
        <p:spPr bwMode="auto">
          <a:xfrm>
            <a:off x="353390" y="2459901"/>
            <a:ext cx="8421511" cy="361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0054" y="6579866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802063"/>
            <a:ext cx="8663880" cy="4368740"/>
          </a:xfrm>
        </p:spPr>
        <p:txBody>
          <a:bodyPr>
            <a:normAutofit/>
          </a:bodyPr>
          <a:lstStyle/>
          <a:p>
            <a:r>
              <a:rPr lang="ko-KR" altLang="en-US" sz="1600" spc="-150" dirty="0"/>
              <a:t>소리의 파형을 여러 개의 파형 조각으로 자르고</a:t>
            </a:r>
            <a:r>
              <a:rPr lang="en-US" altLang="ko-KR" sz="1600" spc="-150" dirty="0"/>
              <a:t>(Sampling) </a:t>
            </a:r>
            <a:r>
              <a:rPr lang="ko-KR" altLang="en-US" sz="1600" spc="-150" dirty="0"/>
              <a:t>자른 파형을 그룹화하여 </a:t>
            </a:r>
            <a:r>
              <a:rPr lang="en-US" altLang="ko-KR" sz="1600" spc="-150" dirty="0"/>
              <a:t>(Chunking) </a:t>
            </a:r>
            <a:r>
              <a:rPr lang="ko-KR" altLang="en-US" sz="1600" spc="-150" dirty="0"/>
              <a:t>해당 그룹의 </a:t>
            </a:r>
            <a:r>
              <a:rPr lang="en-US" altLang="ko-KR" sz="1600" spc="-150" dirty="0"/>
              <a:t>Frequency</a:t>
            </a:r>
            <a:r>
              <a:rPr lang="ko-KR" altLang="en-US" sz="1600" spc="-150" dirty="0"/>
              <a:t>를 시각화 함</a:t>
            </a:r>
            <a:endParaRPr lang="en-US" altLang="ko-KR" sz="1600" spc="-150" dirty="0"/>
          </a:p>
          <a:p>
            <a:r>
              <a:rPr lang="en-US" altLang="ko-KR" sz="1600" spc="-150" dirty="0"/>
              <a:t>The full spectrogram of the “hello” sound clip</a:t>
            </a:r>
            <a:endParaRPr lang="en-US" altLang="ko-KR" sz="1600" u="sng" spc="-150" dirty="0"/>
          </a:p>
        </p:txBody>
      </p:sp>
      <p:sp>
        <p:nvSpPr>
          <p:cNvPr id="13" name="직사각형 12"/>
          <p:cNvSpPr/>
          <p:nvPr/>
        </p:nvSpPr>
        <p:spPr>
          <a:xfrm>
            <a:off x="235813" y="963067"/>
            <a:ext cx="8656666" cy="673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소리 파일을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Spectrogram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을 활용하여 이미지로 변환 후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해당 이미지들을 여러 개 축적하여 기존의 이미지 인식 알고리즘을 응용하여 적용 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1442E96-5812-4245-953B-008706D05AC9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46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0054" y="6579866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802063"/>
            <a:ext cx="8663880" cy="4368740"/>
          </a:xfrm>
        </p:spPr>
        <p:txBody>
          <a:bodyPr>
            <a:normAutofit/>
          </a:bodyPr>
          <a:lstStyle/>
          <a:p>
            <a:r>
              <a:rPr lang="en-US" altLang="ko-KR" sz="1600" spc="-150" dirty="0"/>
              <a:t>20ms</a:t>
            </a:r>
            <a:r>
              <a:rPr lang="ko-KR" altLang="en-US" sz="1600" spc="-150" dirty="0"/>
              <a:t>의 오디오 데이터를 입력으로 받아서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기존 학습시킨 모델과 비교하여 최종 예측 결과를 도출함</a:t>
            </a:r>
            <a:endParaRPr lang="en-US" altLang="ko-KR" sz="1600" u="sng" spc="-150" dirty="0"/>
          </a:p>
        </p:txBody>
      </p:sp>
      <p:pic>
        <p:nvPicPr>
          <p:cNvPr id="14338" name="Picture 2" descr="https://cdn-images-1.medium.com/max/1200/1*z1Nf0ES1YVUfdZZGW0PSd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30" y="2283241"/>
            <a:ext cx="6943109" cy="41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813" y="963067"/>
            <a:ext cx="8656666" cy="673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소리 파일을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Spectrogram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을 활용하여 이미지로 변환 후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해당 이미지들을 여러 개 축적하여 기존의 이미지 인식 알고리즘을 응용하여 적용 </a:t>
            </a: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97F06D29-BB2C-5142-A65B-DBAF2B21F578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Understanding Deep Learning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166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0054" y="6579866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802063"/>
            <a:ext cx="8663880" cy="4368740"/>
          </a:xfrm>
        </p:spPr>
        <p:txBody>
          <a:bodyPr>
            <a:normAutofit/>
          </a:bodyPr>
          <a:lstStyle/>
          <a:p>
            <a:r>
              <a:rPr lang="en-US" altLang="ko-KR" sz="1600" spc="-150" dirty="0"/>
              <a:t>20ms</a:t>
            </a:r>
            <a:r>
              <a:rPr lang="ko-KR" altLang="en-US" sz="1600" spc="-150" dirty="0"/>
              <a:t>의 오디오 데이터를 입력으로 받아서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기존 학습시킨 모델과 비교하여 최종 예측 결과를 도출함</a:t>
            </a:r>
            <a:endParaRPr lang="en-US" altLang="ko-KR" sz="1600" u="sng" spc="-150" dirty="0"/>
          </a:p>
        </p:txBody>
      </p:sp>
      <p:pic>
        <p:nvPicPr>
          <p:cNvPr id="14340" name="Picture 4" descr="https://cdn-images-1.medium.com/max/1500/1*d1ktMdOnFOJRKKyjFP6sq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74" y="2215096"/>
            <a:ext cx="6692233" cy="42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35813" y="963067"/>
            <a:ext cx="8656666" cy="673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소리 파일을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Spectrogram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을 활용하여 이미지로 변환 후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해당 이미지들을 여러 개 축적하여 기존의 이미지 인식 알고리즘을 응용하여 적용 </a:t>
            </a:r>
          </a:p>
        </p:txBody>
      </p:sp>
      <p:cxnSp>
        <p:nvCxnSpPr>
          <p:cNvPr id="11" name="직선 연결선 19">
            <a:extLst>
              <a:ext uri="{FF2B5EF4-FFF2-40B4-BE49-F238E27FC236}">
                <a16:creationId xmlns:a16="http://schemas.microsoft.com/office/drawing/2014/main" id="{2BED523E-1304-9F46-8E99-B531D6579921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087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Hello vs Hullo? 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0054" y="6579866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438897"/>
            <a:ext cx="8663880" cy="4368740"/>
          </a:xfrm>
        </p:spPr>
        <p:txBody>
          <a:bodyPr>
            <a:normAutofit/>
          </a:bodyPr>
          <a:lstStyle/>
          <a:p>
            <a:r>
              <a:rPr lang="ko-KR" altLang="en-US" sz="1600" spc="-150" dirty="0"/>
              <a:t>동일의도 다른 음성의 경우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기존의 이미지 인식 알고리즘에서 꼭 분리하도록 학습시켜두었기 때문에 재통합 기준 설정의 문제가 있음</a:t>
            </a:r>
            <a:r>
              <a:rPr lang="en-US" altLang="ko-KR" sz="1600" spc="-150" dirty="0"/>
              <a:t>. </a:t>
            </a:r>
          </a:p>
          <a:p>
            <a:r>
              <a:rPr lang="ko-KR" altLang="en-US" sz="1600" spc="-150" dirty="0"/>
              <a:t>이미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발화가 끝나 전체 문맥</a:t>
            </a:r>
            <a:r>
              <a:rPr lang="en-US" altLang="ko-KR" sz="1600" spc="-150" dirty="0"/>
              <a:t>(Context)</a:t>
            </a:r>
            <a:r>
              <a:rPr lang="ko-KR" altLang="en-US" sz="1600" spc="-150" dirty="0"/>
              <a:t>을 알 수 있는 경우에는 앞뒤 문맥에 따라 인식 교정이 가능하나</a:t>
            </a:r>
            <a:r>
              <a:rPr lang="en-US" altLang="ko-KR" sz="1600" spc="-150" dirty="0"/>
              <a:t>, Speech Recognition</a:t>
            </a:r>
            <a:r>
              <a:rPr lang="ko-KR" altLang="en-US" sz="1600" spc="-150" dirty="0"/>
              <a:t>의 경우 실시간 인식으로 인해 문제를 해결하기 어려움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이로 인해 특정 상황</a:t>
            </a:r>
            <a:r>
              <a:rPr lang="en-US" altLang="ko-KR" sz="1600" spc="-150" dirty="0"/>
              <a:t>(Situation)</a:t>
            </a:r>
            <a:r>
              <a:rPr lang="ko-KR" altLang="en-US" sz="1600" spc="-150" dirty="0"/>
              <a:t>에서의 사용을 전제로 하여 인식 교정에 활용하고 있음</a:t>
            </a:r>
            <a:r>
              <a:rPr lang="en-US" altLang="ko-KR" sz="1600" spc="-150" dirty="0"/>
              <a:t>. E.g. </a:t>
            </a:r>
            <a:r>
              <a:rPr lang="ko-KR" altLang="en-US" sz="1600" spc="-150" dirty="0"/>
              <a:t>차량 음성 명령 시스템 등</a:t>
            </a:r>
            <a:endParaRPr lang="en-US" altLang="ko-KR" sz="1600" u="sng" spc="-150" dirty="0"/>
          </a:p>
        </p:txBody>
      </p:sp>
      <p:pic>
        <p:nvPicPr>
          <p:cNvPr id="16388" name="Picture 4" descr="muffin captcha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3"/>
          <a:stretch/>
        </p:blipFill>
        <p:spPr bwMode="auto">
          <a:xfrm>
            <a:off x="407673" y="2956701"/>
            <a:ext cx="2325588" cy="34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1" y="2960214"/>
            <a:ext cx="2705231" cy="322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92" y="2960214"/>
            <a:ext cx="3289341" cy="329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5813" y="963068"/>
            <a:ext cx="8656666" cy="38973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이미지 인식 기반의 </a:t>
            </a:r>
            <a:r>
              <a:rPr lang="ko-KR" altLang="en-US" sz="1477" b="1" spc="-138" dirty="0" err="1">
                <a:solidFill>
                  <a:srgbClr val="000000"/>
                </a:solidFill>
                <a:latin typeface="맑은 고딕" pitchFamily="50" charset="-127"/>
              </a:rPr>
              <a:t>딥러닝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알고리즘을 그대로 사용하여 동일한 문제가 발생하기도 하고 의외의 문제도 발생</a:t>
            </a:r>
          </a:p>
        </p:txBody>
      </p:sp>
      <p:cxnSp>
        <p:nvCxnSpPr>
          <p:cNvPr id="12" name="직선 연결선 19">
            <a:extLst>
              <a:ext uri="{FF2B5EF4-FFF2-40B4-BE49-F238E27FC236}">
                <a16:creationId xmlns:a16="http://schemas.microsoft.com/office/drawing/2014/main" id="{4C3E0E9E-2A39-AE4A-A9C7-1A358751A6AB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180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불완전한 음성 데이터의 분석 시도들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내용 개체 틀 3"/>
          <p:cNvSpPr>
            <a:spLocks noGrp="1"/>
          </p:cNvSpPr>
          <p:nvPr>
            <p:ph idx="1"/>
          </p:nvPr>
        </p:nvSpPr>
        <p:spPr>
          <a:xfrm>
            <a:off x="251520" y="1634339"/>
            <a:ext cx="8663880" cy="4652825"/>
          </a:xfrm>
        </p:spPr>
        <p:txBody>
          <a:bodyPr>
            <a:normAutofit/>
          </a:bodyPr>
          <a:lstStyle/>
          <a:p>
            <a:r>
              <a:rPr lang="en-US" altLang="ko-KR" sz="1600" spc="-150" dirty="0"/>
              <a:t>Seq2Seq</a:t>
            </a:r>
            <a:r>
              <a:rPr lang="ko-KR" altLang="en-US" sz="1600" spc="-150" dirty="0"/>
              <a:t>는 대표적인 </a:t>
            </a:r>
            <a:r>
              <a:rPr lang="en-US" altLang="ko-KR" sz="1600" spc="-150" dirty="0" err="1"/>
              <a:t>Tensorflow</a:t>
            </a:r>
            <a:r>
              <a:rPr lang="ko-KR" altLang="en-US" sz="1600" spc="-150" dirty="0"/>
              <a:t>기반의 </a:t>
            </a:r>
            <a:r>
              <a:rPr lang="en-US" altLang="ko-KR" sz="1600" spc="-150" dirty="0" err="1"/>
              <a:t>Chatbot</a:t>
            </a:r>
            <a:r>
              <a:rPr lang="en-US" altLang="ko-KR" sz="1600" spc="-150" dirty="0"/>
              <a:t> Framework</a:t>
            </a:r>
            <a:r>
              <a:rPr lang="ko-KR" altLang="en-US" sz="1600" spc="-150" dirty="0"/>
              <a:t>로</a:t>
            </a:r>
            <a:r>
              <a:rPr lang="en-US" altLang="ko-KR" sz="1600" spc="-150" dirty="0"/>
              <a:t> Encoder</a:t>
            </a:r>
            <a:r>
              <a:rPr lang="ko-KR" altLang="en-US" sz="1600" spc="-150" dirty="0"/>
              <a:t>와 </a:t>
            </a:r>
            <a:r>
              <a:rPr lang="en-US" altLang="ko-KR" sz="1600" spc="-150" dirty="0"/>
              <a:t>Decoder</a:t>
            </a:r>
            <a:r>
              <a:rPr lang="ko-KR" altLang="en-US" sz="1600" spc="-150" dirty="0"/>
              <a:t>간에 </a:t>
            </a:r>
            <a:r>
              <a:rPr lang="en-US" altLang="ko-KR" sz="1600" spc="-150" dirty="0"/>
              <a:t>Attention mechanism</a:t>
            </a:r>
            <a:r>
              <a:rPr lang="ko-KR" altLang="en-US" sz="1600" spc="-150" dirty="0"/>
              <a:t>을 추가하여 엉뚱한 발언이나 사회적으로 문제가 되는 발언을 통제할 수 있는 특징을 가지고 있음</a:t>
            </a:r>
            <a:r>
              <a:rPr lang="en-US" altLang="ko-KR" sz="1600" spc="-150" dirty="0"/>
              <a:t>. </a:t>
            </a:r>
          </a:p>
          <a:p>
            <a:r>
              <a:rPr lang="en-US" altLang="ko-KR" sz="1600" spc="-150" dirty="0" err="1"/>
              <a:t>Shazam</a:t>
            </a:r>
            <a:r>
              <a:rPr lang="ko-KR" altLang="en-US" sz="1600" spc="-150" dirty="0"/>
              <a:t>이 대표적으로 활용하고 있는 </a:t>
            </a:r>
            <a:r>
              <a:rPr lang="en-US" altLang="ko-KR" sz="1600" spc="-150" dirty="0"/>
              <a:t>Audio Signature Detection</a:t>
            </a:r>
            <a:r>
              <a:rPr lang="ko-KR" altLang="en-US" sz="1600" spc="-150" dirty="0"/>
              <a:t>은 </a:t>
            </a:r>
            <a:r>
              <a:rPr lang="en-US" altLang="ko-KR" sz="1600" spc="-150" dirty="0"/>
              <a:t>Nearest Neighbors </a:t>
            </a:r>
            <a:r>
              <a:rPr lang="ko-KR" altLang="en-US" sz="1600" spc="-150" dirty="0"/>
              <a:t>알고리즘을 오디오 파일에 적용한 것으로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불완전한 사운드 데이터에서도 </a:t>
            </a:r>
            <a:r>
              <a:rPr lang="en-US" altLang="ko-KR" sz="1600" spc="-150" dirty="0"/>
              <a:t>anchor point</a:t>
            </a:r>
            <a:r>
              <a:rPr lang="ko-KR" altLang="en-US" sz="1600" spc="-150" dirty="0"/>
              <a:t>와 </a:t>
            </a:r>
            <a:r>
              <a:rPr lang="en-US" altLang="ko-KR" sz="1600" spc="-150" dirty="0"/>
              <a:t>target zone</a:t>
            </a:r>
            <a:r>
              <a:rPr lang="ko-KR" altLang="en-US" sz="1600" spc="-150" dirty="0"/>
              <a:t>을 통해 의미를 도출해냄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4966031" y="3253648"/>
          <a:ext cx="3722260" cy="29378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1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Audio Signature Detection</a:t>
                      </a:r>
                    </a:p>
                  </a:txBody>
                  <a:tcPr marL="84406" marR="84406" marT="42203" marB="42203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051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900" b="1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80081" y="3253648"/>
          <a:ext cx="3722260" cy="29378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1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 to Sequence Model</a:t>
                      </a:r>
                    </a:p>
                  </a:txBody>
                  <a:tcPr marL="84406" marR="84406" marT="42203" marB="42203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051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900" b="1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83203" y="6394597"/>
            <a:ext cx="74747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Suriyadeepan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Ram(2016), </a:t>
            </a:r>
            <a:r>
              <a:rPr lang="en-US" altLang="ko-KR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Chatbots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with Seq2Seq, http://suriyadeepan.github.io/2016-06-28-easy-seq2seq/</a:t>
            </a: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[2] </a:t>
            </a:r>
            <a:r>
              <a:rPr lang="en-US" altLang="ko-KR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Linoff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G. S., &amp; Berry, M. J. (2011). Data mining techniques: for marketing, sales, and customer relationship management. John Wiley &amp; Sons.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40" y="3792806"/>
            <a:ext cx="2869011" cy="2261747"/>
          </a:xfrm>
          <a:prstGeom prst="rect">
            <a:avLst/>
          </a:prstGeom>
        </p:spPr>
      </p:pic>
      <p:pic>
        <p:nvPicPr>
          <p:cNvPr id="23" name="Picture 2" descr="shazam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10" y="3518031"/>
            <a:ext cx="1150872" cy="3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59" y="3524896"/>
            <a:ext cx="2314818" cy="128152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310" y="4806586"/>
            <a:ext cx="2213676" cy="121169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35813" y="963068"/>
            <a:ext cx="8656666" cy="5756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 err="1">
                <a:solidFill>
                  <a:srgbClr val="000000"/>
                </a:solidFill>
                <a:latin typeface="맑은 고딕" pitchFamily="50" charset="-127"/>
              </a:rPr>
              <a:t>딥러닝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(Deep Learning)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기반의 지능형 음성인식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Agent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를 비롯하여 </a:t>
            </a:r>
            <a:endParaRPr lang="en-US" altLang="ko-KR" sz="1477" b="1" spc="-138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음성 기반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Chat Bot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까지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AI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477" b="1" spc="-138" dirty="0" err="1">
                <a:solidFill>
                  <a:srgbClr val="000000"/>
                </a:solidFill>
                <a:latin typeface="맑은 고딕" pitchFamily="50" charset="-127"/>
              </a:rPr>
              <a:t>신사업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분야에 있어 다양하게 활용되고 있음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</p:txBody>
      </p:sp>
      <p:sp>
        <p:nvSpPr>
          <p:cNvPr id="16" name="AutoShape 29"/>
          <p:cNvSpPr>
            <a:spLocks noChangeArrowheads="1"/>
          </p:cNvSpPr>
          <p:nvPr/>
        </p:nvSpPr>
        <p:spPr bwMode="gray">
          <a:xfrm rot="5400000" flipV="1">
            <a:off x="4170748" y="4713521"/>
            <a:ext cx="1026875" cy="18579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b="1" kern="0" spc="-138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직선 연결선 19">
            <a:extLst>
              <a:ext uri="{FF2B5EF4-FFF2-40B4-BE49-F238E27FC236}">
                <a16:creationId xmlns:a16="http://schemas.microsoft.com/office/drawing/2014/main" id="{7752B8AD-CD3C-2445-87AF-B4FB0FA62ACB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62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2656984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음성인식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Use Case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93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오른쪽 화살표 32"/>
          <p:cNvSpPr/>
          <p:nvPr/>
        </p:nvSpPr>
        <p:spPr>
          <a:xfrm>
            <a:off x="4572000" y="2054812"/>
            <a:ext cx="324037" cy="41406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6624228" y="2054812"/>
            <a:ext cx="324037" cy="41406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2231740" y="2054812"/>
            <a:ext cx="324037" cy="41406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http://image1.aving.net/2008/06/19/200806191316312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797152"/>
            <a:ext cx="1890210" cy="12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Use Case :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국내 사용 사례 발달과정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050" name="Picture 2" descr="SKT, 네이트 드라이브 모의주행 서비스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5" t="6669" b="13657"/>
          <a:stretch/>
        </p:blipFill>
        <p:spPr bwMode="auto">
          <a:xfrm>
            <a:off x="2699791" y="2753711"/>
            <a:ext cx="1836205" cy="139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63788" y="4185084"/>
            <a:ext cx="2004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2005. </a:t>
            </a:r>
            <a:r>
              <a:rPr lang="ko-KR" altLang="en-US" sz="1200" b="1" dirty="0" err="1">
                <a:latin typeface="+mj-lt"/>
              </a:rPr>
              <a:t>네이트드라이브</a:t>
            </a:r>
            <a:br>
              <a:rPr lang="en-US" altLang="ko-KR" sz="1000" dirty="0">
                <a:latin typeface="+mj-lt"/>
              </a:rPr>
            </a:br>
            <a:r>
              <a:rPr lang="ko-KR" altLang="en-US" sz="800" dirty="0">
                <a:latin typeface="+mj-lt"/>
              </a:rPr>
              <a:t>명령어인식</a:t>
            </a:r>
            <a:r>
              <a:rPr lang="en-US" altLang="ko-KR" sz="800" dirty="0">
                <a:latin typeface="+mj-lt"/>
              </a:rPr>
              <a:t>(</a:t>
            </a:r>
            <a:r>
              <a:rPr lang="ko-KR" altLang="en-US" sz="800" dirty="0">
                <a:latin typeface="+mj-lt"/>
              </a:rPr>
              <a:t>자체구축 </a:t>
            </a:r>
            <a:r>
              <a:rPr lang="en-US" altLang="ko-KR" sz="800" dirty="0">
                <a:latin typeface="+mj-lt"/>
              </a:rPr>
              <a:t>POI </a:t>
            </a:r>
            <a:r>
              <a:rPr lang="ko-KR" altLang="en-US" sz="800" dirty="0">
                <a:latin typeface="+mj-lt"/>
              </a:rPr>
              <a:t>데이터 기반</a:t>
            </a:r>
            <a:r>
              <a:rPr lang="en-US" altLang="ko-KR" sz="800" dirty="0">
                <a:latin typeface="+mj-lt"/>
              </a:rPr>
              <a:t>) </a:t>
            </a:r>
            <a:br>
              <a:rPr lang="en-US" altLang="ko-KR" sz="800" dirty="0">
                <a:latin typeface="+mj-lt"/>
              </a:rPr>
            </a:br>
            <a:r>
              <a:rPr lang="en-US" altLang="ko-KR" sz="800" dirty="0">
                <a:latin typeface="+mj-lt"/>
              </a:rPr>
              <a:t>+ </a:t>
            </a:r>
            <a:r>
              <a:rPr lang="ko-KR" altLang="en-US" sz="800" dirty="0">
                <a:latin typeface="+mj-lt"/>
              </a:rPr>
              <a:t>고객센터 기반 수동 연결</a:t>
            </a:r>
            <a:r>
              <a:rPr lang="en-US" altLang="ko-KR" sz="800" dirty="0">
                <a:latin typeface="+mj-lt"/>
              </a:rPr>
              <a:t>(3</a:t>
            </a:r>
            <a:r>
              <a:rPr lang="ko-KR" altLang="en-US" sz="800" dirty="0">
                <a:latin typeface="+mj-lt"/>
              </a:rPr>
              <a:t>회 </a:t>
            </a:r>
            <a:r>
              <a:rPr lang="ko-KR" altLang="en-US" sz="800" dirty="0" err="1">
                <a:latin typeface="+mj-lt"/>
              </a:rPr>
              <a:t>실패시</a:t>
            </a:r>
            <a:r>
              <a:rPr lang="en-US" altLang="ko-KR" sz="1000" dirty="0">
                <a:latin typeface="+mj-lt"/>
              </a:rPr>
              <a:t>)</a:t>
            </a:r>
            <a:endParaRPr lang="ko-KR" altLang="en-US" sz="1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9792" y="6057292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2008. </a:t>
            </a:r>
            <a:r>
              <a:rPr lang="ko-KR" altLang="en-US" sz="1200" b="1" dirty="0" err="1">
                <a:latin typeface="+mj-lt"/>
              </a:rPr>
              <a:t>파인드라이브</a:t>
            </a:r>
            <a:br>
              <a:rPr lang="en-US" altLang="ko-KR" sz="1000" b="1" dirty="0">
                <a:latin typeface="+mj-lt"/>
              </a:rPr>
            </a:br>
            <a:r>
              <a:rPr lang="en-US" altLang="ko-KR" sz="800" dirty="0">
                <a:latin typeface="+mj-lt"/>
              </a:rPr>
              <a:t>ETRI </a:t>
            </a:r>
            <a:r>
              <a:rPr lang="ko-KR" altLang="en-US" sz="800" dirty="0">
                <a:latin typeface="+mj-lt"/>
              </a:rPr>
              <a:t>자체 개발 음성인식</a:t>
            </a:r>
            <a:r>
              <a:rPr lang="en-US" altLang="ko-KR" sz="800" dirty="0">
                <a:latin typeface="+mj-lt"/>
              </a:rPr>
              <a:t> </a:t>
            </a:r>
            <a:r>
              <a:rPr lang="ko-KR" altLang="en-US" sz="800" dirty="0">
                <a:latin typeface="+mj-lt"/>
              </a:rPr>
              <a:t>솔루션</a:t>
            </a:r>
            <a:br>
              <a:rPr lang="en-US" altLang="ko-KR" sz="800" dirty="0">
                <a:latin typeface="+mj-lt"/>
              </a:rPr>
            </a:br>
            <a:r>
              <a:rPr lang="en-US" altLang="ko-KR" sz="800" dirty="0">
                <a:latin typeface="+mj-lt"/>
              </a:rPr>
              <a:t>(2007.45</a:t>
            </a:r>
            <a:r>
              <a:rPr lang="ko-KR" altLang="en-US" sz="800" dirty="0" err="1">
                <a:latin typeface="+mj-lt"/>
              </a:rPr>
              <a:t>만단어</a:t>
            </a:r>
            <a:r>
              <a:rPr lang="ko-KR" altLang="en-US" sz="800" dirty="0">
                <a:latin typeface="+mj-lt"/>
              </a:rPr>
              <a:t> 수준</a:t>
            </a:r>
            <a:r>
              <a:rPr lang="en-US" altLang="ko-KR" sz="800" dirty="0">
                <a:latin typeface="+mj-lt"/>
              </a:rPr>
              <a:t>)</a:t>
            </a:r>
            <a:r>
              <a:rPr lang="ko-KR" altLang="en-US" sz="800" dirty="0">
                <a:latin typeface="+mj-lt"/>
              </a:rPr>
              <a:t>탑재</a:t>
            </a:r>
            <a:br>
              <a:rPr lang="en-US" altLang="ko-KR" sz="800" dirty="0">
                <a:latin typeface="+mj-lt"/>
              </a:rPr>
            </a:br>
            <a:r>
              <a:rPr lang="ko-KR" altLang="en-US" sz="800" dirty="0">
                <a:latin typeface="+mj-lt"/>
              </a:rPr>
              <a:t>국내최초 차량용 음성인식 </a:t>
            </a:r>
            <a:r>
              <a:rPr lang="ko-KR" altLang="en-US" sz="800" dirty="0" err="1">
                <a:latin typeface="+mj-lt"/>
              </a:rPr>
              <a:t>네비게이션</a:t>
            </a:r>
            <a:r>
              <a:rPr lang="ko-KR" altLang="en-US" sz="800" dirty="0">
                <a:latin typeface="+mj-lt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63788" y="2024844"/>
            <a:ext cx="2009621" cy="4204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j-lt"/>
              </a:rPr>
              <a:t>연결단어 인식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3548" y="2024844"/>
            <a:ext cx="1836203" cy="4204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j-lt"/>
              </a:rPr>
              <a:t>고립단어 인식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1672" y="513483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1996. </a:t>
            </a:r>
            <a:r>
              <a:rPr lang="ko-KR" altLang="en-US" sz="1200" b="1" dirty="0">
                <a:latin typeface="+mj-lt"/>
              </a:rPr>
              <a:t>한국통신 </a:t>
            </a:r>
            <a:r>
              <a:rPr lang="en-US" altLang="ko-KR" sz="1200" b="1" dirty="0">
                <a:latin typeface="+mj-lt"/>
              </a:rPr>
              <a:t>VDL </a:t>
            </a:r>
            <a:r>
              <a:rPr lang="ko-KR" altLang="en-US" sz="1200" b="1" dirty="0">
                <a:latin typeface="+mj-lt"/>
              </a:rPr>
              <a:t>상용화</a:t>
            </a:r>
            <a:br>
              <a:rPr lang="en-US" altLang="ko-KR" sz="1000" dirty="0">
                <a:latin typeface="+mj-lt"/>
              </a:rPr>
            </a:br>
            <a:r>
              <a:rPr lang="ko-KR" altLang="en-US" sz="1000" dirty="0">
                <a:latin typeface="+mj-lt"/>
              </a:rPr>
              <a:t>사전등록 </a:t>
            </a:r>
            <a:r>
              <a:rPr lang="en-US" altLang="ko-KR" sz="1000" dirty="0">
                <a:latin typeface="+mj-lt"/>
              </a:rPr>
              <a:t>150</a:t>
            </a:r>
            <a:r>
              <a:rPr lang="ko-KR" altLang="en-US" sz="1000" dirty="0">
                <a:latin typeface="+mj-lt"/>
              </a:rPr>
              <a:t>개 주소록 기반</a:t>
            </a:r>
            <a:br>
              <a:rPr lang="en-US" altLang="ko-KR" sz="1000" dirty="0">
                <a:latin typeface="+mj-lt"/>
              </a:rPr>
            </a:br>
            <a:r>
              <a:rPr lang="ko-KR" altLang="en-US" sz="1000" dirty="0">
                <a:latin typeface="+mj-lt"/>
              </a:rPr>
              <a:t>음성인식 </a:t>
            </a:r>
            <a:r>
              <a:rPr lang="ko-KR" altLang="en-US" sz="1000" dirty="0" err="1">
                <a:latin typeface="+mj-lt"/>
              </a:rPr>
              <a:t>전화걸기</a:t>
            </a:r>
            <a:r>
              <a:rPr lang="ko-KR" altLang="en-US" sz="1000" dirty="0">
                <a:latin typeface="+mj-lt"/>
              </a:rPr>
              <a:t> 서비스                                     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968044" y="2024844"/>
            <a:ext cx="1728192" cy="4204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j-lt"/>
              </a:rPr>
              <a:t>연속음성 인식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056276" y="2024844"/>
            <a:ext cx="1656183" cy="4204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j-lt"/>
              </a:rPr>
              <a:t>대화체 인식</a:t>
            </a:r>
          </a:p>
        </p:txBody>
      </p:sp>
      <p:pic>
        <p:nvPicPr>
          <p:cNvPr id="2063" name="Picture 15" descr="vlingo 음성인식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52" y="2753712"/>
            <a:ext cx="1659519" cy="250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5077124" y="5350716"/>
            <a:ext cx="1709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2010. </a:t>
            </a:r>
            <a:r>
              <a:rPr lang="en-US" altLang="ko-KR" sz="1200" b="1" dirty="0" err="1">
                <a:latin typeface="+mj-lt"/>
              </a:rPr>
              <a:t>Vlingo</a:t>
            </a:r>
            <a:br>
              <a:rPr lang="en-US" altLang="ko-KR" sz="1000" b="1" dirty="0">
                <a:latin typeface="+mj-lt"/>
              </a:rPr>
            </a:br>
            <a:r>
              <a:rPr lang="ko-KR" altLang="en-US" sz="800" dirty="0">
                <a:latin typeface="+mj-lt"/>
              </a:rPr>
              <a:t>명령어</a:t>
            </a:r>
            <a:r>
              <a:rPr lang="en-US" altLang="ko-KR" sz="800" dirty="0">
                <a:latin typeface="+mj-lt"/>
              </a:rPr>
              <a:t>(</a:t>
            </a:r>
            <a:r>
              <a:rPr lang="ko-KR" altLang="en-US" sz="800" dirty="0">
                <a:latin typeface="+mj-lt"/>
              </a:rPr>
              <a:t>연속음성 문장인식</a:t>
            </a:r>
            <a:r>
              <a:rPr lang="en-US" altLang="ko-KR" sz="800" dirty="0">
                <a:latin typeface="+mj-lt"/>
              </a:rPr>
              <a:t>) </a:t>
            </a:r>
            <a:r>
              <a:rPr lang="ko-KR" altLang="en-US" sz="800" dirty="0">
                <a:latin typeface="+mj-lt"/>
              </a:rPr>
              <a:t>기반 </a:t>
            </a:r>
            <a:br>
              <a:rPr lang="en-US" altLang="ko-KR" sz="800" dirty="0">
                <a:latin typeface="+mj-lt"/>
              </a:rPr>
            </a:br>
            <a:r>
              <a:rPr lang="ko-KR" altLang="en-US" sz="800" dirty="0">
                <a:latin typeface="+mj-lt"/>
              </a:rPr>
              <a:t>휴대폰 컨트롤 </a:t>
            </a:r>
            <a:r>
              <a:rPr lang="en-US" altLang="ko-KR" sz="800" dirty="0">
                <a:latin typeface="+mj-lt"/>
              </a:rPr>
              <a:t>App </a:t>
            </a:r>
            <a:r>
              <a:rPr lang="ko-KR" altLang="en-US" sz="800" dirty="0">
                <a:latin typeface="+mj-lt"/>
              </a:rPr>
              <a:t>출시 </a:t>
            </a:r>
            <a:br>
              <a:rPr lang="en-US" altLang="ko-KR" sz="800" dirty="0">
                <a:latin typeface="+mj-lt"/>
              </a:rPr>
            </a:br>
            <a:r>
              <a:rPr lang="ko-KR" altLang="en-US" sz="800" dirty="0" err="1">
                <a:latin typeface="+mj-lt"/>
              </a:rPr>
              <a:t>미리세팅되어</a:t>
            </a:r>
            <a:r>
              <a:rPr lang="ko-KR" altLang="en-US" sz="800" dirty="0">
                <a:latin typeface="+mj-lt"/>
              </a:rPr>
              <a:t> 있는 문장 </a:t>
            </a:r>
            <a:r>
              <a:rPr lang="en-US" altLang="ko-KR" sz="800" dirty="0">
                <a:latin typeface="+mj-lt"/>
              </a:rPr>
              <a:t>Set </a:t>
            </a:r>
            <a:r>
              <a:rPr lang="ko-KR" altLang="en-US" sz="800" dirty="0">
                <a:latin typeface="+mj-lt"/>
              </a:rPr>
              <a:t>기반</a:t>
            </a:r>
            <a:br>
              <a:rPr lang="en-US" altLang="ko-KR" sz="800" dirty="0">
                <a:latin typeface="+mj-lt"/>
              </a:rPr>
            </a:br>
            <a:r>
              <a:rPr lang="ko-KR" altLang="en-US" sz="800" dirty="0">
                <a:latin typeface="+mj-lt"/>
              </a:rPr>
              <a:t>인식 및 단말 기능 연결</a:t>
            </a:r>
            <a:br>
              <a:rPr lang="en-US" altLang="ko-KR" sz="800" dirty="0">
                <a:latin typeface="+mj-lt"/>
              </a:rPr>
            </a:br>
            <a:br>
              <a:rPr lang="en-US" altLang="ko-KR" sz="800" dirty="0">
                <a:latin typeface="+mj-lt"/>
              </a:rPr>
            </a:br>
            <a:r>
              <a:rPr lang="en-US" altLang="ko-KR" sz="800" b="1" dirty="0">
                <a:latin typeface="+mj-lt"/>
              </a:rPr>
              <a:t>2011</a:t>
            </a:r>
            <a:r>
              <a:rPr lang="ko-KR" altLang="en-US" sz="800" b="1" dirty="0">
                <a:latin typeface="+mj-lt"/>
              </a:rPr>
              <a:t>년 최초 출시된 </a:t>
            </a:r>
            <a:r>
              <a:rPr lang="en-US" altLang="ko-KR" sz="800" b="1" dirty="0">
                <a:latin typeface="+mj-lt"/>
              </a:rPr>
              <a:t>Apple Siri </a:t>
            </a:r>
            <a:r>
              <a:rPr lang="ko-KR" altLang="en-US" sz="800" b="1" dirty="0">
                <a:latin typeface="+mj-lt"/>
              </a:rPr>
              <a:t>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5" t="17658" r="30500" b="51779"/>
          <a:stretch/>
        </p:blipFill>
        <p:spPr bwMode="auto">
          <a:xfrm>
            <a:off x="361672" y="2742945"/>
            <a:ext cx="2119953" cy="214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영화 her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t="5325" r="5787" b="4142"/>
          <a:stretch/>
        </p:blipFill>
        <p:spPr bwMode="auto">
          <a:xfrm>
            <a:off x="7056583" y="2753711"/>
            <a:ext cx="1716411" cy="250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056276" y="5350716"/>
            <a:ext cx="193674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???. Her</a:t>
            </a:r>
            <a:br>
              <a:rPr lang="en-US" altLang="ko-KR" sz="1200" b="1" dirty="0">
                <a:latin typeface="+mj-lt"/>
              </a:rPr>
            </a:br>
            <a:r>
              <a:rPr lang="en-US" altLang="ko-KR" sz="800" dirty="0">
                <a:latin typeface="+mj-lt"/>
              </a:rPr>
              <a:t>VOC </a:t>
            </a:r>
            <a:r>
              <a:rPr lang="ko-KR" altLang="en-US" sz="800" dirty="0">
                <a:latin typeface="+mj-lt"/>
              </a:rPr>
              <a:t>대응</a:t>
            </a:r>
            <a:r>
              <a:rPr lang="en-US" altLang="ko-KR" sz="800" dirty="0">
                <a:latin typeface="+mj-lt"/>
              </a:rPr>
              <a:t>, </a:t>
            </a:r>
            <a:r>
              <a:rPr lang="ko-KR" altLang="en-US" sz="800" dirty="0">
                <a:latin typeface="+mj-lt"/>
              </a:rPr>
              <a:t>금융 업무처리 등 대화형</a:t>
            </a:r>
            <a:br>
              <a:rPr lang="en-US" altLang="ko-KR" sz="800" dirty="0">
                <a:latin typeface="+mj-lt"/>
              </a:rPr>
            </a:br>
            <a:r>
              <a:rPr lang="ko-KR" altLang="en-US" sz="800" dirty="0">
                <a:latin typeface="+mj-lt"/>
              </a:rPr>
              <a:t>음성인식은 </a:t>
            </a:r>
            <a:r>
              <a:rPr lang="en-US" altLang="ko-KR" sz="800" dirty="0">
                <a:latin typeface="+mj-lt"/>
              </a:rPr>
              <a:t>Rule </a:t>
            </a:r>
            <a:r>
              <a:rPr lang="ko-KR" altLang="en-US" sz="800" dirty="0">
                <a:latin typeface="+mj-lt"/>
              </a:rPr>
              <a:t>기반에서 출발하여</a:t>
            </a:r>
            <a:br>
              <a:rPr lang="en-US" altLang="ko-KR" sz="800" dirty="0">
                <a:latin typeface="+mj-lt"/>
              </a:rPr>
            </a:br>
            <a:r>
              <a:rPr lang="ko-KR" altLang="en-US" sz="800" dirty="0">
                <a:latin typeface="+mj-lt"/>
              </a:rPr>
              <a:t>영화 </a:t>
            </a:r>
            <a:r>
              <a:rPr lang="en-US" altLang="ko-KR" sz="800" dirty="0">
                <a:latin typeface="+mj-lt"/>
              </a:rPr>
              <a:t>her </a:t>
            </a:r>
            <a:r>
              <a:rPr lang="ko-KR" altLang="en-US" sz="800" dirty="0">
                <a:latin typeface="+mj-lt"/>
              </a:rPr>
              <a:t>에서 보여지는 궁극의 감성</a:t>
            </a:r>
            <a:br>
              <a:rPr lang="en-US" altLang="ko-KR" sz="800" dirty="0">
                <a:latin typeface="+mj-lt"/>
              </a:rPr>
            </a:br>
            <a:r>
              <a:rPr lang="ko-KR" altLang="en-US" sz="800" dirty="0">
                <a:latin typeface="+mj-lt"/>
              </a:rPr>
              <a:t>기반 인터페이스로 진화발전하고 있음</a:t>
            </a:r>
            <a:br>
              <a:rPr lang="en-US" altLang="ko-KR" sz="800" dirty="0">
                <a:latin typeface="+mj-lt"/>
              </a:rPr>
            </a:br>
            <a:r>
              <a:rPr lang="ko-KR" altLang="en-US" sz="800" b="1" dirty="0">
                <a:latin typeface="+mj-lt"/>
              </a:rPr>
              <a:t> </a:t>
            </a:r>
          </a:p>
        </p:txBody>
      </p:sp>
      <p:sp>
        <p:nvSpPr>
          <p:cNvPr id="25" name="직사각형 25">
            <a:extLst>
              <a:ext uri="{FF2B5EF4-FFF2-40B4-BE49-F238E27FC236}">
                <a16:creationId xmlns:a16="http://schemas.microsoft.com/office/drawing/2014/main" id="{BF46F34D-5E9F-694D-AB2F-ED5664F2F08D}"/>
              </a:ext>
            </a:extLst>
          </p:cNvPr>
          <p:cNvSpPr/>
          <p:nvPr/>
        </p:nvSpPr>
        <p:spPr>
          <a:xfrm>
            <a:off x="235813" y="963067"/>
            <a:ext cx="8656666" cy="965853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음성인식 관련 서비스의 진화는  음성인식 기술의 진화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발전 수준과 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Align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되어 있으며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b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</a:b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단어인식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명령수행 수준의 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Input 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인터페이스역할에서 출발하여 대화형 인터페이스와 </a:t>
            </a:r>
            <a:b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</a:b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AI 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기반의 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Personal Agent/Contents Hub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로 발전하고 있음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</a:p>
        </p:txBody>
      </p:sp>
      <p:cxnSp>
        <p:nvCxnSpPr>
          <p:cNvPr id="26" name="직선 연결선 19">
            <a:extLst>
              <a:ext uri="{FF2B5EF4-FFF2-40B4-BE49-F238E27FC236}">
                <a16:creationId xmlns:a16="http://schemas.microsoft.com/office/drawing/2014/main" id="{A69087FB-0090-9B44-A774-CA62E075DA8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759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7434843" cy="580926"/>
          </a:xfrm>
        </p:spPr>
        <p:txBody>
          <a:bodyPr>
            <a:noAutofit/>
          </a:bodyPr>
          <a:lstStyle/>
          <a:p>
            <a:pPr algn="l"/>
            <a:r>
              <a:rPr lang="en-US" altLang="ko" sz="2000" b="1" spc="-150" dirty="0">
                <a:solidFill>
                  <a:schemeClr val="accent4">
                    <a:lumMod val="50000"/>
                  </a:schemeClr>
                </a:solidFill>
              </a:rPr>
              <a:t>Use Case: </a:t>
            </a:r>
            <a:r>
              <a:rPr lang="ko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국내외 대표 음성인식 플랫폼 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아이폰내 탑재된 시리를 선두로 대화형 음성인식 플랫폼의 대중화</a:t>
            </a:r>
            <a:endParaRPr lang="en-US" altLang="ko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E5A5C513-3490-294C-B26A-759344F96F7D}"/>
              </a:ext>
            </a:extLst>
          </p:cNvPr>
          <p:cNvSpPr/>
          <p:nvPr/>
        </p:nvSpPr>
        <p:spPr>
          <a:xfrm>
            <a:off x="282289" y="140863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알렉사를 탑재한 아마존의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Eco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출시이후 국내외 대화형 음성인식 플랫폼은 휴대폰을 벗어나 </a:t>
            </a:r>
            <a:b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</a:b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전용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Device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및 다양한 가전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/IOT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기기 등으로 확산되고 있음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3" name="직사각형 4">
            <a:extLst>
              <a:ext uri="{FF2B5EF4-FFF2-40B4-BE49-F238E27FC236}">
                <a16:creationId xmlns:a16="http://schemas.microsoft.com/office/drawing/2014/main" id="{1203BB30-88CE-C24A-92F5-22FD2DDA60F9}"/>
              </a:ext>
            </a:extLst>
          </p:cNvPr>
          <p:cNvSpPr/>
          <p:nvPr/>
        </p:nvSpPr>
        <p:spPr>
          <a:xfrm>
            <a:off x="367890" y="5521746"/>
            <a:ext cx="36089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ko-KR" altLang="en-US" sz="800" dirty="0" err="1">
                <a:latin typeface="맑은 고딕" panose="020B0503020000020004" pitchFamily="50" charset="-127"/>
              </a:rPr>
              <a:t>매경이코노미</a:t>
            </a:r>
            <a:r>
              <a:rPr lang="en-US" altLang="ko-KR" sz="800" dirty="0">
                <a:latin typeface="맑은 고딕" panose="020B0503020000020004" pitchFamily="50" charset="-127"/>
              </a:rPr>
              <a:t>(2017), </a:t>
            </a:r>
            <a:r>
              <a:rPr lang="ko-KR" altLang="en-US" sz="800" dirty="0">
                <a:latin typeface="맑은 고딕" panose="020B0503020000020004" pitchFamily="50" charset="-127"/>
              </a:rPr>
              <a:t>불붙은 음성인식 플랫폼경쟁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Picture 4" descr="국내외 음성인식 플랫폼에 대한 이미지 검색결과">
            <a:extLst>
              <a:ext uri="{FF2B5EF4-FFF2-40B4-BE49-F238E27FC236}">
                <a16:creationId xmlns:a16="http://schemas.microsoft.com/office/drawing/2014/main" id="{F9CFE5F8-FEA5-A943-985E-C81651A69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15" y="2093378"/>
            <a:ext cx="8351369" cy="335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9">
            <a:extLst>
              <a:ext uri="{FF2B5EF4-FFF2-40B4-BE49-F238E27FC236}">
                <a16:creationId xmlns:a16="http://schemas.microsoft.com/office/drawing/2014/main" id="{5756C16A-BB1C-1E48-A728-F6ED6F8C157B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5848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Use Case : Alexa / Generation1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4106" name="Picture 10" descr="https://i0.wp.com/iotdanawa.com/wp-content/uploads/2016/11/61d80dhQqyL._SL1000__.jpg?resize=625%2C3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37" y="2234148"/>
            <a:ext cx="3577212" cy="20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124" y="2204864"/>
            <a:ext cx="50582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Echo</a:t>
            </a:r>
            <a:br>
              <a:rPr lang="en-US" altLang="ko-KR" b="1" dirty="0"/>
            </a:br>
            <a:br>
              <a:rPr lang="en-US" altLang="ko-KR" sz="1400" b="1" dirty="0"/>
            </a:br>
            <a:r>
              <a:rPr lang="ko-KR" altLang="en-US" sz="1400" dirty="0"/>
              <a:t>개인용 </a:t>
            </a:r>
            <a:r>
              <a:rPr lang="en-US" altLang="ko-KR" sz="1400" dirty="0"/>
              <a:t>(Echo Dot) / </a:t>
            </a:r>
            <a:r>
              <a:rPr lang="ko-KR" altLang="en-US" sz="1400" dirty="0"/>
              <a:t>가족용</a:t>
            </a:r>
            <a:r>
              <a:rPr lang="en-US" altLang="ko-KR" sz="1400" dirty="0"/>
              <a:t>(Echo) / </a:t>
            </a:r>
            <a:r>
              <a:rPr lang="ko-KR" altLang="en-US" sz="1400" dirty="0"/>
              <a:t>패션용</a:t>
            </a:r>
            <a:r>
              <a:rPr lang="en-US" altLang="ko-KR" sz="1400" dirty="0"/>
              <a:t>(Echo Look)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r>
              <a:rPr lang="ko-KR" altLang="en-US" sz="1400" dirty="0"/>
              <a:t>사용자와 </a:t>
            </a:r>
            <a:r>
              <a:rPr lang="ko-KR" altLang="en-US" sz="1400" dirty="0" err="1"/>
              <a:t>컨텐츠의</a:t>
            </a:r>
            <a:r>
              <a:rPr lang="ko-KR" altLang="en-US" sz="1400" dirty="0"/>
              <a:t> 특성을 고려하여 제품라인업을 확장</a:t>
            </a:r>
            <a:br>
              <a:rPr lang="en-US" altLang="ko-KR" sz="1400" dirty="0"/>
            </a:br>
            <a:r>
              <a:rPr lang="ko-KR" altLang="en-US" sz="1400" dirty="0"/>
              <a:t>중에 있음 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Voice ID </a:t>
            </a:r>
            <a:r>
              <a:rPr lang="ko-KR" altLang="en-US" sz="1400" dirty="0"/>
              <a:t>적용을 통해 </a:t>
            </a:r>
            <a:r>
              <a:rPr lang="ko-KR" altLang="en-US" sz="1400" dirty="0" err="1"/>
              <a:t>사용자별</a:t>
            </a:r>
            <a:r>
              <a:rPr lang="ko-KR" altLang="en-US" sz="1400" dirty="0"/>
              <a:t> 목소리를</a:t>
            </a:r>
            <a:br>
              <a:rPr lang="en-US" altLang="ko-KR" sz="1400" dirty="0"/>
            </a:br>
            <a:r>
              <a:rPr lang="ko-KR" altLang="en-US" sz="1400" dirty="0" err="1"/>
              <a:t>구분인식하여</a:t>
            </a:r>
            <a:r>
              <a:rPr lang="ko-KR" altLang="en-US" sz="1400" dirty="0"/>
              <a:t> 차별적 서비스 제공을 준비 중임 </a:t>
            </a:r>
            <a:br>
              <a:rPr lang="en-US" altLang="ko-KR" sz="1400" dirty="0"/>
            </a:br>
            <a:r>
              <a:rPr lang="ko-KR" altLang="en-US" sz="1400" dirty="0"/>
              <a:t> </a:t>
            </a:r>
            <a:br>
              <a:rPr lang="en-US" altLang="ko-KR" dirty="0"/>
            </a:br>
            <a:r>
              <a:rPr lang="en-US" altLang="ko-KR" dirty="0"/>
              <a:t>                                       </a:t>
            </a:r>
            <a:endParaRPr lang="ko-KR" alt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41568" r="1300" b="8526"/>
          <a:stretch/>
        </p:blipFill>
        <p:spPr bwMode="auto">
          <a:xfrm>
            <a:off x="282291" y="4255379"/>
            <a:ext cx="8295964" cy="260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25">
            <a:extLst>
              <a:ext uri="{FF2B5EF4-FFF2-40B4-BE49-F238E27FC236}">
                <a16:creationId xmlns:a16="http://schemas.microsoft.com/office/drawing/2014/main" id="{D2BE8C38-C0B3-634B-9968-0EBACC1ECE86}"/>
              </a:ext>
            </a:extLst>
          </p:cNvPr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2014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년 대화형 음성인식 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device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 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Echo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에 탑재되어 최초 출시</a:t>
            </a:r>
            <a:endParaRPr lang="en-US" altLang="ko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C69688B3-3B82-E940-80C9-995975DF1416}"/>
              </a:ext>
            </a:extLst>
          </p:cNvPr>
          <p:cNvSpPr/>
          <p:nvPr/>
        </p:nvSpPr>
        <p:spPr>
          <a:xfrm>
            <a:off x="282288" y="1408639"/>
            <a:ext cx="8508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아마존내 상품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컨텐츠구입 및 사용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음악재생등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가정내 조명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Control(Hue)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등 서비스 연동을 통해 대화형 명령어 수행 중심으로 시작되었음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이후 도미노피자배달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우버택시 등 다양한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3rd Party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서비스 연동을 통해 대화형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Personal Agent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진화하고 있음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2" name="직선 연결선 19">
            <a:extLst>
              <a:ext uri="{FF2B5EF4-FFF2-40B4-BE49-F238E27FC236}">
                <a16:creationId xmlns:a16="http://schemas.microsoft.com/office/drawing/2014/main" id="{5F1B89FF-1454-8249-8EE6-6D6FFC65E151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707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Use Case : Alexa / Generation2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052" name="Picture 4" descr="http://img.wennermedia.com/article-leads-horizontal/gettyimages-630965528-1028c57c-484f-49ab-bbd1-95931a3856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877" y="2949318"/>
            <a:ext cx="4038603" cy="22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853877" y="2409447"/>
            <a:ext cx="4038603" cy="46809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LG</a:t>
            </a:r>
            <a:r>
              <a:rPr lang="ko-KR" altLang="en-US" sz="1200" b="1" dirty="0">
                <a:solidFill>
                  <a:schemeClr val="tx1"/>
                </a:solidFill>
              </a:rPr>
              <a:t>전자 </a:t>
            </a:r>
            <a:r>
              <a:rPr lang="en-US" altLang="ko-KR" sz="1200" b="1" dirty="0">
                <a:solidFill>
                  <a:schemeClr val="tx1"/>
                </a:solidFill>
              </a:rPr>
              <a:t>Premium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Line </a:t>
            </a:r>
            <a:r>
              <a:rPr lang="ko-KR" altLang="en-US" sz="1200" b="1" dirty="0">
                <a:solidFill>
                  <a:schemeClr val="tx1"/>
                </a:solidFill>
              </a:rPr>
              <a:t>냉장고</a:t>
            </a:r>
            <a:r>
              <a:rPr lang="en-US" altLang="ko-KR" sz="1200" b="1" dirty="0">
                <a:solidFill>
                  <a:schemeClr val="tx1"/>
                </a:solidFill>
              </a:rPr>
              <a:t>/TV/</a:t>
            </a:r>
            <a:r>
              <a:rPr lang="ko-KR" altLang="en-US" sz="1200" b="1" dirty="0">
                <a:solidFill>
                  <a:schemeClr val="tx1"/>
                </a:solidFill>
              </a:rPr>
              <a:t>세탁기 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6929" y="2409447"/>
            <a:ext cx="4038603" cy="46809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Alexa  Skills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6929" y="5222475"/>
            <a:ext cx="59952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https://developer.amazon.com/alexa-skills-kit</a:t>
            </a:r>
            <a:r>
              <a:rPr lang="en-US" altLang="ko-KR" sz="1000" dirty="0"/>
              <a:t> </a:t>
            </a:r>
            <a:r>
              <a:rPr lang="ko-KR" altLang="en-US" sz="1000" dirty="0"/>
              <a:t>을 통해 </a:t>
            </a:r>
            <a:r>
              <a:rPr lang="en-US" altLang="ko-KR" sz="1000" dirty="0"/>
              <a:t>Alexa SDK</a:t>
            </a:r>
            <a:r>
              <a:rPr lang="ko-KR" altLang="en-US" sz="1000" dirty="0"/>
              <a:t>를 </a:t>
            </a:r>
            <a:br>
              <a:rPr lang="en-US" altLang="ko-KR" sz="1000" dirty="0"/>
            </a:br>
            <a:r>
              <a:rPr lang="ko-KR" altLang="en-US" sz="1000" dirty="0"/>
              <a:t>활용한 </a:t>
            </a:r>
            <a:r>
              <a:rPr lang="en-US" altLang="ko-KR" sz="1000" dirty="0"/>
              <a:t>3</a:t>
            </a:r>
            <a:r>
              <a:rPr lang="en-US" altLang="ko-KR" sz="1000" baseline="30000" dirty="0"/>
              <a:t>rd</a:t>
            </a:r>
            <a:r>
              <a:rPr lang="en-US" altLang="ko-KR" sz="1000" dirty="0"/>
              <a:t> Party </a:t>
            </a:r>
            <a:r>
              <a:rPr lang="ko-KR" altLang="en-US" sz="1000" dirty="0"/>
              <a:t>서비스 연동 및 </a:t>
            </a:r>
            <a:r>
              <a:rPr lang="en-US" altLang="ko-KR" sz="1000" dirty="0"/>
              <a:t>Voice Interface </a:t>
            </a:r>
            <a:r>
              <a:rPr lang="ko-KR" altLang="en-US" sz="1000" dirty="0"/>
              <a:t>구현을 위한 지원을</a:t>
            </a:r>
            <a:br>
              <a:rPr lang="en-US" altLang="ko-KR" sz="1000" dirty="0"/>
            </a:br>
            <a:r>
              <a:rPr lang="ko-KR" altLang="en-US" sz="1000" dirty="0"/>
              <a:t>하고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현재 </a:t>
            </a:r>
            <a:r>
              <a:rPr lang="en-US" altLang="ko-KR" sz="1000" dirty="0"/>
              <a:t>10000</a:t>
            </a:r>
            <a:r>
              <a:rPr lang="ko-KR" altLang="en-US" sz="1000" dirty="0" err="1"/>
              <a:t>여개의</a:t>
            </a:r>
            <a:r>
              <a:rPr lang="ko-KR" altLang="en-US" sz="1000" dirty="0"/>
              <a:t> </a:t>
            </a:r>
            <a:r>
              <a:rPr lang="en-US" altLang="ko-KR" sz="1000" dirty="0"/>
              <a:t>Skill</a:t>
            </a:r>
            <a:r>
              <a:rPr lang="ko-KR" altLang="en-US" sz="1000" dirty="0"/>
              <a:t>이 서비스 중임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841425" y="5222475"/>
            <a:ext cx="59952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2017 CES</a:t>
            </a:r>
            <a:r>
              <a:rPr lang="ko-KR" altLang="en-US" sz="1000" dirty="0"/>
              <a:t>에서 공개된 </a:t>
            </a:r>
            <a:r>
              <a:rPr lang="en-US" altLang="ko-KR" sz="1000" dirty="0"/>
              <a:t>Alexa</a:t>
            </a:r>
            <a:r>
              <a:rPr lang="ko-KR" altLang="en-US" sz="1000" dirty="0"/>
              <a:t>가 탑재된 </a:t>
            </a:r>
            <a:r>
              <a:rPr lang="en-US" altLang="ko-KR" sz="1000" dirty="0"/>
              <a:t>LG </a:t>
            </a:r>
            <a:r>
              <a:rPr lang="ko-KR" altLang="en-US" sz="1000" dirty="0"/>
              <a:t>전자 </a:t>
            </a:r>
            <a:r>
              <a:rPr lang="en-US" altLang="ko-KR" sz="1000" dirty="0"/>
              <a:t>Premium Line </a:t>
            </a:r>
            <a:r>
              <a:rPr lang="ko-KR" altLang="en-US" sz="1000" dirty="0"/>
              <a:t>냉장고는</a:t>
            </a:r>
            <a:br>
              <a:rPr lang="en-US" altLang="ko-KR" sz="1000" dirty="0"/>
            </a:br>
            <a:r>
              <a:rPr lang="en-US" altLang="ko-KR" sz="1000" dirty="0"/>
              <a:t>Echo</a:t>
            </a:r>
            <a:r>
              <a:rPr lang="ko-KR" altLang="en-US" sz="1000" dirty="0"/>
              <a:t>와 같은 별도 </a:t>
            </a:r>
            <a:r>
              <a:rPr lang="en-US" altLang="ko-KR" sz="1000" dirty="0"/>
              <a:t>Device </a:t>
            </a:r>
            <a:r>
              <a:rPr lang="ko-KR" altLang="en-US" sz="1000" dirty="0"/>
              <a:t>없이 </a:t>
            </a:r>
            <a:r>
              <a:rPr lang="en-US" altLang="ko-KR" sz="1000" dirty="0"/>
              <a:t>Alexa Skills </a:t>
            </a:r>
            <a:r>
              <a:rPr lang="ko-KR" altLang="en-US" sz="1000" dirty="0"/>
              <a:t>및 </a:t>
            </a:r>
            <a:r>
              <a:rPr lang="en-US" altLang="ko-KR" sz="1000" dirty="0"/>
              <a:t>LG</a:t>
            </a:r>
            <a:r>
              <a:rPr lang="ko-KR" altLang="en-US" sz="1000" dirty="0"/>
              <a:t>가 제공하는 특화기능</a:t>
            </a:r>
            <a:br>
              <a:rPr lang="en-US" altLang="ko-KR" sz="1000" dirty="0"/>
            </a:br>
            <a:r>
              <a:rPr lang="ko-KR" altLang="en-US" sz="1000" dirty="0"/>
              <a:t>을 음성인식을 통해 제공함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0" t="11612" r="5101" b="4517"/>
          <a:stretch/>
        </p:blipFill>
        <p:spPr bwMode="auto">
          <a:xfrm>
            <a:off x="412933" y="3003513"/>
            <a:ext cx="3988355" cy="223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0" t="26221" r="39450" b="41485"/>
          <a:stretch/>
        </p:blipFill>
        <p:spPr bwMode="auto">
          <a:xfrm>
            <a:off x="4853876" y="3429000"/>
            <a:ext cx="4038603" cy="179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25">
            <a:extLst>
              <a:ext uri="{FF2B5EF4-FFF2-40B4-BE49-F238E27FC236}">
                <a16:creationId xmlns:a16="http://schemas.microsoft.com/office/drawing/2014/main" id="{3A7DACBD-BBE3-A54B-A4F4-BB255109975E}"/>
              </a:ext>
            </a:extLst>
          </p:cNvPr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Amazon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에서 판매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서비스하는 컨텐츠에  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Focus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한 독립형 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Device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 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Echo 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에서 출발한 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Alexa</a:t>
            </a: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6C023C6A-29D3-8A49-98D9-5AD89194A8A9}"/>
              </a:ext>
            </a:extLst>
          </p:cNvPr>
          <p:cNvSpPr/>
          <p:nvPr/>
        </p:nvSpPr>
        <p:spPr>
          <a:xfrm>
            <a:off x="282288" y="1408639"/>
            <a:ext cx="8508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2015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3rd Party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위한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SDK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공개한 이후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8000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여개의 서비스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제휴사의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서비스를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Alexa Skills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통해 제공하고 있으며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올해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CES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 공개된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LG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전자의 냉장고 및 향후 다양한 가전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자동차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/IOT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서비스에 탑재할 계획임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7" name="직선 연결선 19">
            <a:extLst>
              <a:ext uri="{FF2B5EF4-FFF2-40B4-BE49-F238E27FC236}">
                <a16:creationId xmlns:a16="http://schemas.microsoft.com/office/drawing/2014/main" id="{2691936D-A446-6343-BA26-D3EF5FE2A295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071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25333" r="48091" b="2368"/>
          <a:stretch/>
        </p:blipFill>
        <p:spPr bwMode="auto">
          <a:xfrm>
            <a:off x="467544" y="2404537"/>
            <a:ext cx="396044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t="29779" r="40517" b="3788"/>
          <a:stretch/>
        </p:blipFill>
        <p:spPr bwMode="auto">
          <a:xfrm>
            <a:off x="4663084" y="2692569"/>
            <a:ext cx="4216473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Use Case : Alexa / Voice Interface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구동원리</a:t>
            </a:r>
          </a:p>
        </p:txBody>
      </p:sp>
      <p:sp>
        <p:nvSpPr>
          <p:cNvPr id="12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52020" y="2116505"/>
            <a:ext cx="4038603" cy="46809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Alexa Voice Service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0614" y="2116505"/>
            <a:ext cx="4038603" cy="46809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Alexa  Skill Kit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2291" y="6581001"/>
            <a:ext cx="84503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5"/>
              </a:rPr>
              <a:t>출처 </a:t>
            </a:r>
            <a:r>
              <a:rPr lang="en-US" altLang="ko-KR" sz="1200" dirty="0">
                <a:hlinkClick r:id="rId5"/>
              </a:rPr>
              <a:t>: (2016)Amazon Alexa </a:t>
            </a:r>
            <a:r>
              <a:rPr lang="ko-KR" altLang="en-US" sz="1200" dirty="0">
                <a:hlinkClick r:id="rId5"/>
              </a:rPr>
              <a:t>분석</a:t>
            </a:r>
            <a:endParaRPr lang="ko-KR" altLang="en-US" sz="1200" dirty="0"/>
          </a:p>
        </p:txBody>
      </p:sp>
      <p:sp>
        <p:nvSpPr>
          <p:cNvPr id="16" name="직사각형 25">
            <a:extLst>
              <a:ext uri="{FF2B5EF4-FFF2-40B4-BE49-F238E27FC236}">
                <a16:creationId xmlns:a16="http://schemas.microsoft.com/office/drawing/2014/main" id="{A87F97D1-A35E-F449-8A84-0ACF0E0BFC67}"/>
              </a:ext>
            </a:extLst>
          </p:cNvPr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Alexa Skills Kit(ASK)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와 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Alexa Voice Service(AVS)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을 통해 구동</a:t>
            </a:r>
            <a:endParaRPr lang="en-US" altLang="ko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E2DBE-D11E-484F-BCDC-D12A6D17BB0C}"/>
              </a:ext>
            </a:extLst>
          </p:cNvPr>
          <p:cNvSpPr/>
          <p:nvPr/>
        </p:nvSpPr>
        <p:spPr>
          <a:xfrm>
            <a:off x="282288" y="1408639"/>
            <a:ext cx="8508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ASK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서비스별로 알렉사에게 새로운 음성 능력을 부여할 수 있게 해주는 역할을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수행하고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AVS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Alexa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기 보유하고 있는 음성인식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DATA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해당 서비스가 사용할 수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있는 역할을 수행함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cxnSp>
        <p:nvCxnSpPr>
          <p:cNvPr id="18" name="직선 연결선 19">
            <a:extLst>
              <a:ext uri="{FF2B5EF4-FFF2-40B4-BE49-F238E27FC236}">
                <a16:creationId xmlns:a16="http://schemas.microsoft.com/office/drawing/2014/main" id="{4B58A405-08CB-5B44-904D-29D1CD0AAA3C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12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5813" y="1777014"/>
            <a:ext cx="8562167" cy="2049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Use Case : NUGU / Voice Interface 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구동원리</a:t>
            </a: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8194" name="Picture 2" descr="https://developers.sktelecom.com/upload/opdc/ckedtor/20160127/10223_201601271521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0" y="1891940"/>
            <a:ext cx="4080740" cy="178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22641" y="2093320"/>
            <a:ext cx="51229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1) </a:t>
            </a:r>
            <a:r>
              <a:rPr lang="ko-KR" altLang="en-US" sz="1200" dirty="0"/>
              <a:t>형태소 분석 </a:t>
            </a:r>
            <a:r>
              <a:rPr lang="en-US" altLang="ko-KR" sz="1200" dirty="0"/>
              <a:t>(Korean Morphological Analysis) 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ko-KR" altLang="en-US" sz="1200" dirty="0"/>
              <a:t>각 단어의 조사</a:t>
            </a:r>
            <a:r>
              <a:rPr lang="en-US" altLang="ko-KR" sz="1200" dirty="0"/>
              <a:t>/</a:t>
            </a:r>
            <a:r>
              <a:rPr lang="ko-KR" altLang="en-US" sz="1200" dirty="0"/>
              <a:t>어미 등을 분리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2) </a:t>
            </a:r>
            <a:r>
              <a:rPr lang="ko-KR" altLang="en-US" sz="1200" dirty="0" err="1"/>
              <a:t>개체명</a:t>
            </a:r>
            <a:r>
              <a:rPr lang="ko-KR" altLang="en-US" sz="1200" dirty="0"/>
              <a:t> 인식 </a:t>
            </a:r>
            <a:r>
              <a:rPr lang="en-US" altLang="ko-KR" sz="1200" dirty="0"/>
              <a:t>(Named Entity Recognition) </a:t>
            </a:r>
            <a:br>
              <a:rPr lang="en-US" altLang="ko-KR" sz="1200" dirty="0"/>
            </a:br>
            <a:r>
              <a:rPr lang="en-US" altLang="ko-KR" sz="1200" dirty="0"/>
              <a:t>   </a:t>
            </a:r>
            <a:r>
              <a:rPr lang="ko-KR" altLang="en-US" sz="1200" dirty="0"/>
              <a:t>개체를 나타내는 주요 단어들을 찾아내고 분류</a:t>
            </a:r>
            <a:br>
              <a:rPr lang="en-US" altLang="ko-KR" sz="1200" dirty="0"/>
            </a:br>
            <a:r>
              <a:rPr lang="en-US" altLang="ko-KR" sz="1200" dirty="0"/>
              <a:t>3) </a:t>
            </a:r>
            <a:r>
              <a:rPr lang="ko-KR" altLang="en-US" sz="1200" dirty="0"/>
              <a:t>의도 분석 </a:t>
            </a:r>
            <a:r>
              <a:rPr lang="en-US" altLang="ko-KR" sz="1200" dirty="0"/>
              <a:t>(Intent Analysis) </a:t>
            </a:r>
            <a:br>
              <a:rPr lang="en-US" altLang="ko-KR" sz="1200" dirty="0"/>
            </a:br>
            <a:r>
              <a:rPr lang="en-US" altLang="ko-KR" sz="1200" dirty="0"/>
              <a:t>   </a:t>
            </a:r>
            <a:r>
              <a:rPr lang="ko-KR" altLang="en-US" sz="1200" dirty="0"/>
              <a:t>문장의 전체적 의미 판단 및 개체들과 문장 의미간의 </a:t>
            </a:r>
            <a:br>
              <a:rPr lang="en-US" altLang="ko-KR" sz="1200" dirty="0"/>
            </a:br>
            <a:r>
              <a:rPr lang="en-US" altLang="ko-KR" sz="1200" dirty="0"/>
              <a:t>   </a:t>
            </a:r>
            <a:r>
              <a:rPr lang="ko-KR" altLang="en-US" sz="1200" dirty="0"/>
              <a:t>관계 파악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9" name="Picture 7" descr="https://developers.sktelecom.com/upload/opdc/daumeditor/20170228/daumEditerUserName_201702280941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22" y="4053097"/>
            <a:ext cx="5619772" cy="242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25">
            <a:extLst>
              <a:ext uri="{FF2B5EF4-FFF2-40B4-BE49-F238E27FC236}">
                <a16:creationId xmlns:a16="http://schemas.microsoft.com/office/drawing/2014/main" id="{6765DFD9-788F-F04A-8538-D28DB4429EDB}"/>
              </a:ext>
            </a:extLst>
          </p:cNvPr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T-NLU 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의 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3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단계 분석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형태소분석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-&gt;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개체명인식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-&gt;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의도분석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)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을 통해 사용자의 의도를 파악</a:t>
            </a:r>
            <a:endParaRPr lang="en-US" altLang="ko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4" name="직사각형 16">
            <a:extLst>
              <a:ext uri="{FF2B5EF4-FFF2-40B4-BE49-F238E27FC236}">
                <a16:creationId xmlns:a16="http://schemas.microsoft.com/office/drawing/2014/main" id="{DAD73C4F-A08D-F048-89D6-B1765BEB36E6}"/>
              </a:ext>
            </a:extLst>
          </p:cNvPr>
          <p:cNvSpPr/>
          <p:nvPr/>
        </p:nvSpPr>
        <p:spPr>
          <a:xfrm>
            <a:off x="282288" y="1408639"/>
            <a:ext cx="85083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Service Logic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Intelligence Logic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통해 도출한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Output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Device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통해 음성으로 출력함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  <p:cxnSp>
        <p:nvCxnSpPr>
          <p:cNvPr id="15" name="직선 연결선 19">
            <a:extLst>
              <a:ext uri="{FF2B5EF4-FFF2-40B4-BE49-F238E27FC236}">
                <a16:creationId xmlns:a16="http://schemas.microsoft.com/office/drawing/2014/main" id="{6EB21F27-A42A-0F42-B845-49993EAA5878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285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Limitation of Machine Learning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머신러닝의 경우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아무리 많은 데이터를 학습시키더라도 정확도 향상에 한계가 오는 지점이 있었음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67F35-E7E4-344A-A5EE-9811352F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04" y="1991376"/>
            <a:ext cx="6797395" cy="417791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딥러닝은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머신러닝과는 달리 데이터의 양에 따른 성능 향상의 제한이 비교적 덜한편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F74B9-1913-8640-B126-A472385E8E1C}"/>
              </a:ext>
            </a:extLst>
          </p:cNvPr>
          <p:cNvSpPr/>
          <p:nvPr/>
        </p:nvSpPr>
        <p:spPr>
          <a:xfrm>
            <a:off x="1590608" y="6060109"/>
            <a:ext cx="57893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110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Bakshi, A. (2017). What is Deep Learning? Getting Started With Deep Learning. </a:t>
            </a:r>
            <a:r>
              <a:rPr lang="en-US" sz="1100" i="1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Edureka</a:t>
            </a:r>
            <a:r>
              <a:rPr lang="en-US" sz="110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en-US" sz="1100" b="0" i="0">
              <a:solidFill>
                <a:srgbClr val="333333"/>
              </a:solidFill>
              <a:effectLst/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974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7434843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Call Center: Google Duplex: A.I. Assistant Calls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음성인식을 통해 콜센터를 자동화하는 시도들이 꾸준히 이루어지고 있음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E0691301-D461-5A4A-8F49-84551E81C4C7}"/>
              </a:ext>
            </a:extLst>
          </p:cNvPr>
          <p:cNvSpPr/>
          <p:nvPr/>
        </p:nvSpPr>
        <p:spPr>
          <a:xfrm>
            <a:off x="282290" y="611415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한국어를 지원하는 인공지능 콜센터의 시도들도 꾸준히 이루어지고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66561D-3CFF-2644-93CC-5198BD6C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12" y="1465829"/>
            <a:ext cx="7767376" cy="4371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7F0A17-8B49-1047-8ED6-98BE8B6E0BA5}"/>
              </a:ext>
            </a:extLst>
          </p:cNvPr>
          <p:cNvSpPr/>
          <p:nvPr/>
        </p:nvSpPr>
        <p:spPr>
          <a:xfrm>
            <a:off x="1147801" y="5837155"/>
            <a:ext cx="6674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4"/>
              </a:rPr>
              <a:t>https://www.youtube.com/watch?v=D5VN56jQMWM</a:t>
            </a:r>
            <a:r>
              <a:rPr lang="ko-KR" altLang="en-US" sz="1200"/>
              <a:t> 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36C4C-20D8-0140-851B-5486DE39E135}"/>
              </a:ext>
            </a:extLst>
          </p:cNvPr>
          <p:cNvSpPr/>
          <p:nvPr/>
        </p:nvSpPr>
        <p:spPr>
          <a:xfrm>
            <a:off x="1147801" y="6414461"/>
            <a:ext cx="6674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5"/>
              </a:rPr>
              <a:t>https://www.slideshare.net/YunhoMaeng/watson-voice-agent-ibm-devday</a:t>
            </a:r>
            <a:r>
              <a:rPr lang="en-US" sz="1200"/>
              <a:t> </a:t>
            </a:r>
          </a:p>
        </p:txBody>
      </p:sp>
      <p:cxnSp>
        <p:nvCxnSpPr>
          <p:cNvPr id="12" name="직선 연결선 19">
            <a:extLst>
              <a:ext uri="{FF2B5EF4-FFF2-40B4-BE49-F238E27FC236}">
                <a16:creationId xmlns:a16="http://schemas.microsoft.com/office/drawing/2014/main" id="{AC95F517-FD2A-B645-83C7-16F285693E7F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4493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Outro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508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Role Model of Data Scientist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나이팅게일은 크림전쟁의 희생자를 로즈 다이어그램을 통해 시각화하여 정부를 설득해 많은 생명을 구함</a:t>
            </a:r>
          </a:p>
        </p:txBody>
      </p:sp>
      <p:cxnSp>
        <p:nvCxnSpPr>
          <p:cNvPr id="9" name="직선 연결선 19">
            <a:extLst>
              <a:ext uri="{FF2B5EF4-FFF2-40B4-BE49-F238E27FC236}">
                <a16:creationId xmlns:a16="http://schemas.microsoft.com/office/drawing/2014/main" id="{E8E5A1E1-26BF-4C41-B289-470D50FF7B9F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F8691AA-DF40-5041-B314-C36104D9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05" y="2269457"/>
            <a:ext cx="6502400" cy="407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3FDB0-D5A1-4B40-BE1C-48FF506CF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87"/>
          <a:stretch/>
        </p:blipFill>
        <p:spPr>
          <a:xfrm>
            <a:off x="6821519" y="2269457"/>
            <a:ext cx="2070960" cy="2632582"/>
          </a:xfrm>
          <a:prstGeom prst="rect">
            <a:avLst/>
          </a:prstGeom>
        </p:spPr>
      </p:pic>
      <p:sp>
        <p:nvSpPr>
          <p:cNvPr id="12" name="직사각형 16">
            <a:extLst>
              <a:ext uri="{FF2B5EF4-FFF2-40B4-BE49-F238E27FC236}">
                <a16:creationId xmlns:a16="http://schemas.microsoft.com/office/drawing/2014/main" id="{E30729C9-4D58-BE41-892A-E21E587126B8}"/>
              </a:ext>
            </a:extLst>
          </p:cNvPr>
          <p:cNvSpPr/>
          <p:nvPr/>
        </p:nvSpPr>
        <p:spPr>
          <a:xfrm>
            <a:off x="282288" y="1408639"/>
            <a:ext cx="8508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세균성 질환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부상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기타 원인으로 구분하여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효과적으로 시각화를 실시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화려하고 엄청난 수학적 분석 방법이 아닌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현장에서 관찰하고 발견한 사실과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이를 전하고자 하는 진정성이 이뤄낸 성과 </a:t>
            </a:r>
            <a:endParaRPr lang="ko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229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The Calling: </a:t>
            </a:r>
            <a:r>
              <a:rPr lang="ko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사회에서 길러진 사람으로의 책임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사회에서 길러진 사람이 아니면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본전 생각이 날 수 밖에 없는 사회</a:t>
            </a:r>
          </a:p>
        </p:txBody>
      </p:sp>
      <p:cxnSp>
        <p:nvCxnSpPr>
          <p:cNvPr id="9" name="직선 연결선 19">
            <a:extLst>
              <a:ext uri="{FF2B5EF4-FFF2-40B4-BE49-F238E27FC236}">
                <a16:creationId xmlns:a16="http://schemas.microsoft.com/office/drawing/2014/main" id="{E8E5A1E1-26BF-4C41-B289-470D50FF7B9F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E30729C9-4D58-BE41-892A-E21E587126B8}"/>
              </a:ext>
            </a:extLst>
          </p:cNvPr>
          <p:cNvSpPr/>
          <p:nvPr/>
        </p:nvSpPr>
        <p:spPr>
          <a:xfrm>
            <a:off x="282288" y="1408639"/>
            <a:ext cx="8508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국가장학금이 없던 시절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개천에서 용이 나도 개천을 돌아보지 않는 사회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너무도 힘들게 그 자리에 가서 본전 생각이 날 수 밖에 없음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10" name="Picture 2" descr="http://image.kyobobook.co.kr/images/book/xlarge/910/x9788996321910.jpg">
            <a:extLst>
              <a:ext uri="{FF2B5EF4-FFF2-40B4-BE49-F238E27FC236}">
                <a16:creationId xmlns:a16="http://schemas.microsoft.com/office/drawing/2014/main" id="{D11378C2-CA81-2142-BFAF-AD5F94AD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91" y="2620561"/>
            <a:ext cx="2217502" cy="328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photo.jtbc.joins.com/news/2012/05/10/20120510091400434.jpg">
            <a:extLst>
              <a:ext uri="{FF2B5EF4-FFF2-40B4-BE49-F238E27FC236}">
                <a16:creationId xmlns:a16="http://schemas.microsoft.com/office/drawing/2014/main" id="{BD9C2136-C405-D54D-B3DD-F0D8585AC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4"/>
          <a:stretch/>
        </p:blipFill>
        <p:spPr bwMode="auto">
          <a:xfrm>
            <a:off x="920551" y="2671439"/>
            <a:ext cx="4104456" cy="314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">
            <a:extLst>
              <a:ext uri="{FF2B5EF4-FFF2-40B4-BE49-F238E27FC236}">
                <a16:creationId xmlns:a16="http://schemas.microsoft.com/office/drawing/2014/main" id="{2618DFD4-1963-FA43-AFEC-A689DA8FA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06545"/>
              </p:ext>
            </p:extLst>
          </p:nvPr>
        </p:nvGraphicFramePr>
        <p:xfrm>
          <a:off x="461009" y="2275395"/>
          <a:ext cx="8221981" cy="3619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9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SKY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진학률과 중식지원 받는 학생 비율 관계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4737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직사각형 9">
            <a:extLst>
              <a:ext uri="{FF2B5EF4-FFF2-40B4-BE49-F238E27FC236}">
                <a16:creationId xmlns:a16="http://schemas.microsoft.com/office/drawing/2014/main" id="{8B9922B8-79D0-5646-B062-444999DF7789}"/>
              </a:ext>
            </a:extLst>
          </p:cNvPr>
          <p:cNvSpPr/>
          <p:nvPr/>
        </p:nvSpPr>
        <p:spPr>
          <a:xfrm>
            <a:off x="344487" y="6109614"/>
            <a:ext cx="7879854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25">
                <a:solidFill>
                  <a:srgbClr val="A6A9AC"/>
                </a:solidFill>
                <a:latin typeface="Arial" panose="020B0604020202020204" pitchFamily="34" charset="0"/>
              </a:rPr>
              <a:t>*</a:t>
            </a:r>
            <a:r>
              <a:rPr lang="ko-KR" altLang="en-US" sz="825">
                <a:solidFill>
                  <a:srgbClr val="A6A9AC"/>
                </a:solidFill>
                <a:latin typeface="Arial" panose="020B0604020202020204" pitchFamily="34" charset="0"/>
              </a:rPr>
              <a:t>출처</a:t>
            </a:r>
            <a:r>
              <a:rPr lang="en-US" altLang="ko-KR" sz="825">
                <a:solidFill>
                  <a:srgbClr val="A6A9AC"/>
                </a:solidFill>
                <a:latin typeface="Arial" panose="020B0604020202020204" pitchFamily="34" charset="0"/>
              </a:rPr>
              <a:t>: JTBC (2012), '</a:t>
            </a:r>
            <a:r>
              <a:rPr lang="ko-KR" altLang="en-US" sz="825">
                <a:solidFill>
                  <a:srgbClr val="A6A9AC"/>
                </a:solidFill>
                <a:latin typeface="Arial" panose="020B0604020202020204" pitchFamily="34" charset="0"/>
              </a:rPr>
              <a:t>개천서 용 날 수 없나</a:t>
            </a:r>
            <a:r>
              <a:rPr lang="en-US" altLang="ko-KR" sz="825">
                <a:solidFill>
                  <a:srgbClr val="A6A9AC"/>
                </a:solidFill>
                <a:latin typeface="Arial" panose="020B0604020202020204" pitchFamily="34" charset="0"/>
              </a:rPr>
              <a:t>' SKY</a:t>
            </a:r>
            <a:r>
              <a:rPr lang="ko-KR" altLang="en-US" sz="825">
                <a:solidFill>
                  <a:srgbClr val="A6A9AC"/>
                </a:solidFill>
                <a:latin typeface="Arial" panose="020B0604020202020204" pitchFamily="34" charset="0"/>
              </a:rPr>
              <a:t>진학률 비교해보니</a:t>
            </a:r>
            <a:r>
              <a:rPr lang="en-US" altLang="ko-KR" sz="825">
                <a:solidFill>
                  <a:srgbClr val="A6A9AC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825">
                <a:solidFill>
                  <a:srgbClr val="A6A9AC"/>
                </a:solidFill>
                <a:latin typeface="Arial" panose="020B0604020202020204" pitchFamily="34" charset="0"/>
                <a:hlinkClick r:id="rId5"/>
              </a:rPr>
              <a:t>http://news.jtbc.joins.com/article/article.aspx?news_id=NB10106361</a:t>
            </a:r>
            <a:r>
              <a:rPr lang="en-US" altLang="ko-KR" sz="825">
                <a:solidFill>
                  <a:srgbClr val="A6A9AC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253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Selecting Programming Language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프로그래밍 언어를 선택하는 것은 투자와 마찬가지</a:t>
            </a:r>
          </a:p>
        </p:txBody>
      </p:sp>
      <p:cxnSp>
        <p:nvCxnSpPr>
          <p:cNvPr id="9" name="직선 연결선 19">
            <a:extLst>
              <a:ext uri="{FF2B5EF4-FFF2-40B4-BE49-F238E27FC236}">
                <a16:creationId xmlns:a16="http://schemas.microsoft.com/office/drawing/2014/main" id="{E8E5A1E1-26BF-4C41-B289-470D50FF7B9F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221EBDA-3AA7-074D-847F-E6A413A1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54" y="1747193"/>
            <a:ext cx="7528584" cy="4800456"/>
          </a:xfrm>
          <a:prstGeom prst="rect">
            <a:avLst/>
          </a:prstGeom>
        </p:spPr>
      </p:pic>
      <p:sp>
        <p:nvSpPr>
          <p:cNvPr id="11" name="직사각형 16">
            <a:extLst>
              <a:ext uri="{FF2B5EF4-FFF2-40B4-BE49-F238E27FC236}">
                <a16:creationId xmlns:a16="http://schemas.microsoft.com/office/drawing/2014/main" id="{519873AE-D3A2-1F4C-B79A-8006859147AC}"/>
              </a:ext>
            </a:extLst>
          </p:cNvPr>
          <p:cNvSpPr/>
          <p:nvPr/>
        </p:nvSpPr>
        <p:spPr>
          <a:xfrm>
            <a:off x="282288" y="1408639"/>
            <a:ext cx="85083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미래의 성장 가능성을 보고 투자하는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301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Job Interview Driven Learning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면접 기반의 학습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때로는 허공에 자신을 던질 줄 알아야 한다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던져진 자신이 어떻게든 하게 되어 있다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</a:p>
        </p:txBody>
      </p:sp>
      <p:cxnSp>
        <p:nvCxnSpPr>
          <p:cNvPr id="9" name="직선 연결선 19">
            <a:extLst>
              <a:ext uri="{FF2B5EF4-FFF2-40B4-BE49-F238E27FC236}">
                <a16:creationId xmlns:a16="http://schemas.microsoft.com/office/drawing/2014/main" id="{E8E5A1E1-26BF-4C41-B289-470D50FF7B9F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519873AE-D3A2-1F4C-B79A-8006859147AC}"/>
              </a:ext>
            </a:extLst>
          </p:cNvPr>
          <p:cNvSpPr/>
          <p:nvPr/>
        </p:nvSpPr>
        <p:spPr>
          <a:xfrm>
            <a:off x="282288" y="1408639"/>
            <a:ext cx="8508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“Fake it till you make it”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겸손한 프로그래머 사이에서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채용은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회사와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나와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Fit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보게되는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능력이 뛰어나다고 해서 다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뽑히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곳은 아님에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유념할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지금 내가 공부해서 얻어지는 실력 상승분과 지금 회사의 절박한 타이밍 간의 균형이 중요함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E005D-B08F-1F4F-9DCE-6CB8E022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2" y="2269457"/>
            <a:ext cx="7866043" cy="38697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50484A-DF9F-7847-815D-FC3C41A61AB7}"/>
              </a:ext>
            </a:extLst>
          </p:cNvPr>
          <p:cNvSpPr/>
          <p:nvPr/>
        </p:nvSpPr>
        <p:spPr>
          <a:xfrm>
            <a:off x="969484" y="6220450"/>
            <a:ext cx="7461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나는 프로그래머다</a:t>
            </a:r>
            <a:r>
              <a:rPr lang="en-US" altLang="ko-KR" sz="1400"/>
              <a:t>,</a:t>
            </a:r>
            <a:r>
              <a:rPr lang="ko-KR" altLang="en-US" sz="1400"/>
              <a:t> 치즈특집 </a:t>
            </a:r>
            <a:r>
              <a:rPr lang="en-US" altLang="ko-KR" sz="1400"/>
              <a:t>00:17:45</a:t>
            </a:r>
            <a:r>
              <a:rPr lang="ko-KR" altLang="en-US" sz="1400"/>
              <a:t> </a:t>
            </a:r>
            <a:r>
              <a:rPr lang="en-US" sz="1400">
                <a:hlinkClick r:id="rId4"/>
              </a:rPr>
              <a:t>http://www.podbbang.com/ch/9126?e=22219519</a:t>
            </a:r>
            <a:r>
              <a:rPr lang="ko-KR" altLang="en-US" sz="1400"/>
              <a:t> 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96771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Job Interview Driven Learning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면접 기반의 학습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때로는 허공에 자신을 던질 줄 알아야 한다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던져진 자신이 어떻게든 하게 되어 있다</a:t>
            </a:r>
            <a:r>
              <a:rPr lang="en-US" altLang="ko" sz="1477" b="1" spc="-138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</a:p>
        </p:txBody>
      </p:sp>
      <p:cxnSp>
        <p:nvCxnSpPr>
          <p:cNvPr id="9" name="직선 연결선 19">
            <a:extLst>
              <a:ext uri="{FF2B5EF4-FFF2-40B4-BE49-F238E27FC236}">
                <a16:creationId xmlns:a16="http://schemas.microsoft.com/office/drawing/2014/main" id="{E8E5A1E1-26BF-4C41-B289-470D50FF7B9F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098FC8E4-FE16-CD41-80E8-5515EFA52C74}"/>
              </a:ext>
            </a:extLst>
          </p:cNvPr>
          <p:cNvSpPr/>
          <p:nvPr/>
        </p:nvSpPr>
        <p:spPr>
          <a:xfrm>
            <a:off x="282288" y="1408639"/>
            <a:ext cx="8508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면접을 여러번 준비하면 준비하면서 발등에 불이 떨어지기 때문에 공부해야 한다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내가 서류라도 통과하면 정말 제대로 공부하고 싶은 기업이거나 처우 조건이어야 한다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시도 조차 안하는 사람이 너무 많다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그러한 것의 수혜자가 되라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Generalist vs Specialist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요즘같은 취업난에는 다양한걸 여러개 해봐야 한다고 생각함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면접보면서 깊게 파볼 것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3" name="직사각형 16">
            <a:extLst>
              <a:ext uri="{FF2B5EF4-FFF2-40B4-BE49-F238E27FC236}">
                <a16:creationId xmlns:a16="http://schemas.microsoft.com/office/drawing/2014/main" id="{826191E7-3F29-E74A-AAD3-DC758D4E0F86}"/>
              </a:ext>
            </a:extLst>
          </p:cNvPr>
          <p:cNvSpPr/>
          <p:nvPr/>
        </p:nvSpPr>
        <p:spPr>
          <a:xfrm>
            <a:off x="235813" y="3211913"/>
            <a:ext cx="853948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경력이 없는 취준생끼리 면접 스터디 하면서 서로 질문하는 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긴장감을 줄이는 데는 도움을 줄지 모르겠지만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그 이상은 어려움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실제 면접 케이스를 통해 질문을 많이 받고 질문의 경향성을 파악해볼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파악하다보면 현안 이슈가 도출된다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이슈를 통해 졸업 논문에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Watson API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사용하기로 결정함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되고 있다는 감이 온다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면접을 여러번 보다보면 조바심이 생기지 않는다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잡인터뷰가 몰려오고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떨어져도 별로 마음에 안상하고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슬슬 인터뷰가 익숙해지는 시점이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0">
            <a:extLst>
              <a:ext uri="{FF2B5EF4-FFF2-40B4-BE49-F238E27FC236}">
                <a16:creationId xmlns:a16="http://schemas.microsoft.com/office/drawing/2014/main" id="{C3027BBA-2F65-FB41-9A6D-A3E5FD99B920}"/>
              </a:ext>
            </a:extLst>
          </p:cNvPr>
          <p:cNvSpPr/>
          <p:nvPr/>
        </p:nvSpPr>
        <p:spPr>
          <a:xfrm>
            <a:off x="235814" y="2695884"/>
            <a:ext cx="8656666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면접을 통해 현업의 이슈를 파악할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19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못다한 이야기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강좌에서 다루지 않았던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Topic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5982" y="1434401"/>
            <a:ext cx="3808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병렬 프로그래밍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동시성 프로그래밍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프로그래밍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Tkinter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kivy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PyGTK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불 대수 법칙을 활용한 논리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에서의 코드 최적화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결국에는 수학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탐색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머신에서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활용한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Batch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돌리기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리눅스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작업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스케쥴링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디자인 패턴에 관한 이야기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6" name="Picture 4" descr="불함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440" y="3786542"/>
            <a:ext cx="3605271" cy="250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-tree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46" y="1688875"/>
            <a:ext cx="3709909" cy="17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rontab cheat shee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" y="4047818"/>
            <a:ext cx="4802555" cy="237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2446" y="63043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err="1"/>
              <a:t>함께보기</a:t>
            </a:r>
            <a:r>
              <a:rPr lang="ko-KR" altLang="en-US" sz="900" dirty="0"/>
              <a:t> </a:t>
            </a:r>
            <a:r>
              <a:rPr lang="ko-KR" altLang="en-US" sz="900" dirty="0">
                <a:hlinkClick r:id="rId6"/>
              </a:rPr>
              <a:t>http://ricostacruz.com/cheatsheets/cron.html</a:t>
            </a:r>
            <a:r>
              <a:rPr lang="ko-KR" alt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41120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못다한 이야기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코드 실행의 중간형태인 바이트코드 없이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Compile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통해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실행시키는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Go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Transcompiler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8" y="1482939"/>
            <a:ext cx="8037743" cy="471131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766644" y="6113707"/>
            <a:ext cx="3938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https://github.com/google/grumpy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2252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인프런에서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공식적으로 제공 받은 유료 강의 코드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1" y="2156780"/>
            <a:ext cx="6420062" cy="4320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838379" y="2156780"/>
            <a:ext cx="2117796" cy="4329479"/>
            <a:chOff x="6757005" y="2137822"/>
            <a:chExt cx="2282232" cy="46656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005" y="2137822"/>
              <a:ext cx="2282232" cy="40573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t="42418" b="27552"/>
            <a:stretch/>
          </p:blipFill>
          <p:spPr>
            <a:xfrm>
              <a:off x="6757005" y="5586782"/>
              <a:ext cx="2279009" cy="1216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12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ANN(Artificial Neural Network,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인공신경망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ANN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은 뉴런에서 착안하여 무수히 많은 수학적 연산을 통해 원하는 결과를 도출하는 방법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F74B9-1913-8640-B126-A472385E8E1C}"/>
              </a:ext>
            </a:extLst>
          </p:cNvPr>
          <p:cNvSpPr/>
          <p:nvPr/>
        </p:nvSpPr>
        <p:spPr>
          <a:xfrm>
            <a:off x="1590609" y="6169018"/>
            <a:ext cx="57893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en-US" altLang="ko-KR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Kwon(2014), Artificial Neural Network, </a:t>
            </a:r>
            <a:r>
              <a:rPr lang="en-US" altLang="ko-KR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  <a:hlinkClick r:id="rId3"/>
              </a:rPr>
              <a:t>https://slidesplayer.org/slide/11237813/</a:t>
            </a:r>
            <a:endParaRPr lang="en-US" altLang="ko-KR" sz="1100">
              <a:solidFill>
                <a:srgbClr val="333333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457200" indent="-457200" algn="ctr"/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요시유키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사다미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(2018),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한빛미디어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처음 배우는 딥러닝 수학</a:t>
            </a:r>
          </a:p>
          <a:p>
            <a:pPr marL="457200" indent="-457200" algn="ctr"/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  <a:hlinkClick r:id="rId4"/>
              </a:rPr>
              <a:t>http://gihyo.jp/book/2017/978-4-7741-8814-0/support#supportDownload</a:t>
            </a:r>
            <a:r>
              <a:rPr lang="en-US" altLang="ko-KR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endParaRPr lang="en-US" altLang="ko" sz="1100">
              <a:solidFill>
                <a:srgbClr val="333333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83A999-82D5-8D4B-AA48-8999DDE8E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79" y="2214311"/>
            <a:ext cx="8112902" cy="3562552"/>
          </a:xfrm>
          <a:prstGeom prst="rect">
            <a:avLst/>
          </a:prstGeom>
        </p:spPr>
      </p:pic>
      <p:sp>
        <p:nvSpPr>
          <p:cNvPr id="13" name="직사각형 16">
            <a:extLst>
              <a:ext uri="{FF2B5EF4-FFF2-40B4-BE49-F238E27FC236}">
                <a16:creationId xmlns:a16="http://schemas.microsoft.com/office/drawing/2014/main" id="{EC98D104-D380-7A4C-91FB-000C2B4ED18D}"/>
              </a:ext>
            </a:extLst>
          </p:cNvPr>
          <p:cNvSpPr/>
          <p:nvPr/>
        </p:nvSpPr>
        <p:spPr>
          <a:xfrm>
            <a:off x="374300" y="1407804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뉴런에 신호가 입력되고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신경세포체가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신호를 합한 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신호의 값이 임곗값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(Threshold)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보다 작을 때는 무시하고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클 때는 반응하여 옆 뉴런에 신호를 전달한다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2131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 시간 이후에 복습을 하거나 더 필요한 경우 활용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입문 강좌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https://goo.gl/wnMDvJ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유료 수강 코드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600" dirty="0"/>
              <a:t>inflearn20000)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76" y="2113713"/>
            <a:ext cx="7307575" cy="4442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9104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 시간 이후에 복습을 하거나 더 필요한 경우 활용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8115" y="1743472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으로 배우는 자료구조와 알고리즘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https://goo.gl/xKDi9t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유료 수강 코드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inflearnM84np)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557" y="2137822"/>
            <a:ext cx="6678185" cy="4352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09470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Follow Up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1269485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 시간 이후에 복습을 하거나 더 필요한 경우 활용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8115" y="174347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배속지원 플러그인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https://chrome.google.com/webstore/detail/vimeo-repeat-speed/noonakfaafcdaagngpjehilgegefdima/related?hl=ko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247" y="2384043"/>
            <a:ext cx="6064806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2683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종강 이후 모임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어려운 상황속에서도 버틸 수 있게 해주는 것은 같은 목표를 가진 사람들과의 유대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본전이 생각날 수 밖에 없는 사회와 소명의식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종강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성적입력 및 정정이 완료된 이후에 식사 자리를 가져볼 예정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불참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참가 조사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1~2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회 정도 모임을 가져볼까 생각중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취업되었을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명함을 주고 받는 시간을 갖을 수 있는 것도 하나의 희망사항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5B4B7-6F58-9041-A4D5-B242CA523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40" y="2482905"/>
            <a:ext cx="5946220" cy="424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69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ANN(Artificial Neural Network,</a:t>
            </a:r>
            <a:r>
              <a:rPr lang="ko-KR" altLang="en-US" sz="2000" b="1" spc="-150" dirty="0">
                <a:solidFill>
                  <a:schemeClr val="accent4">
                    <a:lumMod val="50000"/>
                  </a:schemeClr>
                </a:solidFill>
              </a:rPr>
              <a:t> 인공신경망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인공신경망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ANN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은 뉴런에서 착안하여 무수히 많은 수학적 연산을 통해 원하는 결과를 도출하는 방법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F74B9-1913-8640-B126-A472385E8E1C}"/>
              </a:ext>
            </a:extLst>
          </p:cNvPr>
          <p:cNvSpPr/>
          <p:nvPr/>
        </p:nvSpPr>
        <p:spPr>
          <a:xfrm>
            <a:off x="1590608" y="6380034"/>
            <a:ext cx="57893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요시유키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와쿠이 사다미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(2018),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한빛미디어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처음 배우는 딥러닝 수학</a:t>
            </a:r>
          </a:p>
          <a:p>
            <a:pPr marL="457200" indent="-457200" algn="ctr"/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  <a:hlinkClick r:id="rId3"/>
              </a:rPr>
              <a:t>http://gihyo.jp/book/2017/978-4-7741-8814-0/support#supportDownload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sz="110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endParaRPr lang="en-US" altLang="ko" sz="1100">
              <a:solidFill>
                <a:srgbClr val="333333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10" name="직선 연결선 19">
            <a:extLst>
              <a:ext uri="{FF2B5EF4-FFF2-40B4-BE49-F238E27FC236}">
                <a16:creationId xmlns:a16="http://schemas.microsoft.com/office/drawing/2014/main" id="{3A4E18B8-47A6-FF47-934C-54FAE5B98DA7}"/>
              </a:ext>
            </a:extLst>
          </p:cNvPr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DCEE3EA-C441-B542-B53F-FB796826BBEA}"/>
              </a:ext>
            </a:extLst>
          </p:cNvPr>
          <p:cNvGrpSpPr/>
          <p:nvPr/>
        </p:nvGrpSpPr>
        <p:grpSpPr>
          <a:xfrm>
            <a:off x="930728" y="1992579"/>
            <a:ext cx="7282543" cy="4250480"/>
            <a:chOff x="577780" y="1487019"/>
            <a:chExt cx="8184383" cy="47962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868FD2-8340-364C-B31B-EA022C68B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" r="1759"/>
            <a:stretch/>
          </p:blipFill>
          <p:spPr>
            <a:xfrm>
              <a:off x="577780" y="1498438"/>
              <a:ext cx="7988439" cy="47848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C4ECDA-2CAA-0D49-BB50-CEEA8B932DA6}"/>
                </a:ext>
              </a:extLst>
            </p:cNvPr>
            <p:cNvSpPr/>
            <p:nvPr/>
          </p:nvSpPr>
          <p:spPr>
            <a:xfrm>
              <a:off x="7552680" y="1487019"/>
              <a:ext cx="1209483" cy="804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직사각형 16">
            <a:extLst>
              <a:ext uri="{FF2B5EF4-FFF2-40B4-BE49-F238E27FC236}">
                <a16:creationId xmlns:a16="http://schemas.microsoft.com/office/drawing/2014/main" id="{37BF2C4E-DA11-E142-9655-F30E30A12DBA}"/>
              </a:ext>
            </a:extLst>
          </p:cNvPr>
          <p:cNvSpPr/>
          <p:nvPr/>
        </p:nvSpPr>
        <p:spPr>
          <a:xfrm>
            <a:off x="374300" y="1407804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미분이 불가능한 지점이 존재하는 실제 뉴런의 활성화 함수 대신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미분이 가능한 시그모이드 함수를 사용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128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15674</TotalTime>
  <Words>5174</Words>
  <Application>Microsoft Macintosh PowerPoint</Application>
  <PresentationFormat>On-screen Show (4:3)</PresentationFormat>
  <Paragraphs>544</Paragraphs>
  <Slides>84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Wingdings</vt:lpstr>
      <vt:lpstr>Arial</vt:lpstr>
      <vt:lpstr>맑은 고딕</vt:lpstr>
      <vt:lpstr>나눔고딕</vt:lpstr>
      <vt:lpstr>Times New Roman</vt:lpstr>
      <vt:lpstr>Office 테마</vt:lpstr>
      <vt:lpstr>Bigdata Analysis for Management ch13. Deep Learning</vt:lpstr>
      <vt:lpstr>Review</vt:lpstr>
      <vt:lpstr>Machine Learning의 구분</vt:lpstr>
      <vt:lpstr>Machine Learning의 구분</vt:lpstr>
      <vt:lpstr>Machine Learning의 구분</vt:lpstr>
      <vt:lpstr>Understanding Deep Learning</vt:lpstr>
      <vt:lpstr>Limitation of Machine Learning</vt:lpstr>
      <vt:lpstr>ANN(Artificial Neural Network, 인공신경망)</vt:lpstr>
      <vt:lpstr>ANN(Artificial Neural Network, 인공신경망)</vt:lpstr>
      <vt:lpstr>인공신경망의 수학적 이해</vt:lpstr>
      <vt:lpstr>인공신경망의 수학적 이해</vt:lpstr>
      <vt:lpstr>인공신경망의 수학적 이해</vt:lpstr>
      <vt:lpstr>인공신경망의 수학적 이해</vt:lpstr>
      <vt:lpstr>인공신경망의 수학적 이해</vt:lpstr>
      <vt:lpstr>인공신경망의 수학적 이해</vt:lpstr>
      <vt:lpstr>인공신경망의 수학적 이해</vt:lpstr>
      <vt:lpstr>인공신경망의 수학적 이해</vt:lpstr>
      <vt:lpstr>인공신경망의 수학적 이해</vt:lpstr>
      <vt:lpstr>인공신경망의 수학적 이해</vt:lpstr>
      <vt:lpstr>Deep Learning의 정의</vt:lpstr>
      <vt:lpstr>강 인공지능 vs 약 인공지능?</vt:lpstr>
      <vt:lpstr>인과성에 우선하는 상관성의 수익</vt:lpstr>
      <vt:lpstr>설명 가능한 인공지능(eXplainable Artificial Intelligence, XAI)</vt:lpstr>
      <vt:lpstr>카카오의 딥러닝 기반 형태소 분석기</vt:lpstr>
      <vt:lpstr>카카오의 딥러닝 기반 형태소 분석기</vt:lpstr>
      <vt:lpstr>Deep Learning</vt:lpstr>
      <vt:lpstr>Tensorflow</vt:lpstr>
      <vt:lpstr>Keras</vt:lpstr>
      <vt:lpstr>Keras</vt:lpstr>
      <vt:lpstr>ANN(Artificial Neural Network, 인공신경망) with MNIST</vt:lpstr>
      <vt:lpstr>ANN(Artificial Neural Network, 인공신경망) with MNIST</vt:lpstr>
      <vt:lpstr>ANN(Artificial Neural Network, 인공신경망) with MNIST</vt:lpstr>
      <vt:lpstr>ANN(Artificial Neural Network, 인공신경망)</vt:lpstr>
      <vt:lpstr>ANN(Artificial Neural Network, 인공신경망)</vt:lpstr>
      <vt:lpstr>CNN(Convolutional Neural Network, 합성곱신경망)</vt:lpstr>
      <vt:lpstr>CNN(Convolutional Neural Network, 합성곱신경망)</vt:lpstr>
      <vt:lpstr>CNN(Convolutional Neural Network, 합성곱신경망)</vt:lpstr>
      <vt:lpstr>Cheatsheet for Python</vt:lpstr>
      <vt:lpstr>Cheatsheet for R </vt:lpstr>
      <vt:lpstr>그 외에 알아볼 만한 딥러닝 분석 기법</vt:lpstr>
      <vt:lpstr>Deep Learning</vt:lpstr>
      <vt:lpstr>심화: 음성인식 기술 트렌드 Technical Trend of Voice Recognition</vt:lpstr>
      <vt:lpstr>Overview of Voice Recognition</vt:lpstr>
      <vt:lpstr>Overview of Voice Recognition</vt:lpstr>
      <vt:lpstr>Overview: 음성인식 기술의 구성</vt:lpstr>
      <vt:lpstr>Overview: 음성인식 기술의 구성(발음사전 Dictionary)</vt:lpstr>
      <vt:lpstr>Overview: 음성인식 기술의 구성(음향모델 AM)</vt:lpstr>
      <vt:lpstr>Overview: 음성인식 기술의 구성(언어모델 LM)</vt:lpstr>
      <vt:lpstr>Overview of Voice Recognition</vt:lpstr>
      <vt:lpstr>Overview of Voice Recognition</vt:lpstr>
      <vt:lpstr>Speech vs Voice Recognition</vt:lpstr>
      <vt:lpstr>Technical Trend of Voice Recognition</vt:lpstr>
      <vt:lpstr>Technical Trend of Voice Recognition</vt:lpstr>
      <vt:lpstr>Technical Trend of Voice Recognition</vt:lpstr>
      <vt:lpstr>Technical Trend of Voice Recognition</vt:lpstr>
      <vt:lpstr>Technical Trend of Voice Recognition</vt:lpstr>
      <vt:lpstr>Technical Trend of Voice Recognition</vt:lpstr>
      <vt:lpstr>Technical Trend of Voice Recognition</vt:lpstr>
      <vt:lpstr>Technical Trend of Voice Recognition</vt:lpstr>
      <vt:lpstr>Technical Trend of Voice Recognition</vt:lpstr>
      <vt:lpstr>Hello vs Hullo? </vt:lpstr>
      <vt:lpstr>불완전한 음성 데이터의 분석 시도들</vt:lpstr>
      <vt:lpstr>음성인식 Use Case</vt:lpstr>
      <vt:lpstr>Use Case : 국내 사용 사례 발달과정</vt:lpstr>
      <vt:lpstr>Use Case: 국내외 대표 음성인식 플랫폼 </vt:lpstr>
      <vt:lpstr>Use Case : Alexa / Generation1</vt:lpstr>
      <vt:lpstr>Use Case : Alexa / Generation2</vt:lpstr>
      <vt:lpstr>Use Case : Alexa / Voice Interface 구동원리</vt:lpstr>
      <vt:lpstr>Use Case : NUGU / Voice Interface 구동원리</vt:lpstr>
      <vt:lpstr>Call Center: Google Duplex: A.I. Assistant Calls</vt:lpstr>
      <vt:lpstr>Outro</vt:lpstr>
      <vt:lpstr>Role Model of Data Scientist</vt:lpstr>
      <vt:lpstr>The Calling: 사회에서 길러진 사람으로의 책임</vt:lpstr>
      <vt:lpstr>Selecting Programming Language</vt:lpstr>
      <vt:lpstr>Job Interview Driven Learning 면접 기반의 학습</vt:lpstr>
      <vt:lpstr>Job Interview Driven Learning 면접 기반의 학습</vt:lpstr>
      <vt:lpstr>못다한 이야기</vt:lpstr>
      <vt:lpstr>못다한 이야기</vt:lpstr>
      <vt:lpstr>Follow Up</vt:lpstr>
      <vt:lpstr>Follow Up</vt:lpstr>
      <vt:lpstr>Follow Up</vt:lpstr>
      <vt:lpstr>Follow Up</vt:lpstr>
      <vt:lpstr>종강 이후 모임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413</cp:revision>
  <cp:lastPrinted>2011-08-28T13:13:29Z</cp:lastPrinted>
  <dcterms:created xsi:type="dcterms:W3CDTF">2011-08-24T01:05:33Z</dcterms:created>
  <dcterms:modified xsi:type="dcterms:W3CDTF">2018-12-13T14:01:42Z</dcterms:modified>
</cp:coreProperties>
</file>